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7123"/>
  </p:normalViewPr>
  <p:slideViewPr>
    <p:cSldViewPr snapToGrid="0" snapToObjects="1">
      <p:cViewPr varScale="1">
        <p:scale>
          <a:sx n="129" d="100"/>
          <a:sy n="129" d="100"/>
        </p:scale>
        <p:origin x="170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67918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docs.postgrest.org/en/v13/#:~:text=PostgREST%20is%20a%20standalone%20web,the%20API%20endpoints%20and%20operations"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docs.postgrest.org/en/v13/#:~:text=PostgREST%20is%20a%20standalone%20web,the%20API%20endpoints%20and%20operations"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docs.postgrest.org/en/v13/#:~:text=Database%20as%20Single%20Source%20of,Truth%EF%83%81" TargetMode="External"/><Relationship Id="rId4" Type="http://schemas.openxmlformats.org/officeDocument/2006/relationships/hyperlink" Target="https://docs.postgrest.org/en/v13/#:~:text=set%20constraints%20than%20to%20litter,code%20with%20sanity%20check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supabase.com/docs/guides/database/postgres/row-level-security#:~:text=You%20can%20enable%20RLS%20for,clause" TargetMode="External"/><Relationship Id="rId2" Type="http://schemas.openxmlformats.org/officeDocument/2006/relationships/slide" Target="../slides/slide12.xml"/><Relationship Id="rId1" Type="http://schemas.openxmlformats.org/officeDocument/2006/relationships/notesMaster" Target="../notesMasters/notesMaster1.xml"/><Relationship Id="rId5" Type="http://schemas.openxmlformats.org/officeDocument/2006/relationships/hyperlink" Target="https://supabase.com/docs/guides/database/postgres/row-level-security#:~:text=,the%20actual%20Policy" TargetMode="External"/><Relationship Id="rId4" Type="http://schemas.openxmlformats.org/officeDocument/2006/relationships/hyperlink" Target="https://supabase.com/docs/guides/database/postgres/row-level-security#:~:text=Supabase%20maps%20every%20request%20to,one%20of%20the%20roles"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upabase.com/docs/guides/api#:~:text=Supabase%20provides%20a%20RESTful%20API,project_ref%3E.supabase.co%2Frest%2Fv1"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learning.postman.com/docs/introduction/overview/#:~:text=Postman%20provides%20a%20variety%20of,on%20API%20definitions%20and%20script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postgrest.org/en/v13/#:~:text=PostgREST%20is%20a%20standalone%20web,the%20API%20endpoints%20and%20operation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docs.postgrest.org/en/v13/#:~:text=set%20constraints%20than%20to%20litter,code%20with%20sanity%20checks" TargetMode="External"/><Relationship Id="rId4" Type="http://schemas.openxmlformats.org/officeDocument/2006/relationships/hyperlink" Target="https://docs.postgrest.org/en/v13/#:~:text=Database%20as%20Single%20Source%20of,Truth%EF%83%81"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upabase.com/docs/guides/api#:~:text=Supabase%20provides%20a%20RESTful%20API,project_ref%3E.supabase.co%2Frest%2Fv1"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geeksforgeeks.org/web-tech/introduction-postman-api-development/#:~:text=Postman%20is%20a%20powerful%20API,tools%20for%20modern%20API%20development"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upabase.com/docs/guides/api#:~:text=Supabase%20provides%20a%20RESTful%20API,project_ref%3E.supabase.co%2Frest%2Fv1"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www.geeksforgeeks.org/web-tech/introduction-postman-api-development/#:~:text=Postman%20is%20a%20powerful%20API,tools%20for%20modern%20API%20development" TargetMode="External"/><Relationship Id="rId4" Type="http://schemas.openxmlformats.org/officeDocument/2006/relationships/hyperlink" Target="https://supabase.com/docs/guides/api#:~:text=Supabase%20provides%20a%20RESTful%20API,project_ref%3E.supabase.co%2Frest%2Fv1"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Welcome, everyone. Today we’re exploring </a:t>
            </a:r>
            <a:r>
              <a:rPr lang="en-US" b="1" dirty="0" err="1"/>
              <a:t>Supabase</a:t>
            </a:r>
            <a:r>
              <a:rPr lang="en-US" b="1" dirty="0"/>
              <a:t>, </a:t>
            </a:r>
            <a:r>
              <a:rPr lang="en-US" b="1" dirty="0" err="1"/>
              <a:t>PostgREST</a:t>
            </a:r>
            <a:r>
              <a:rPr lang="en-US" b="1" dirty="0"/>
              <a:t> and Postman</a:t>
            </a:r>
            <a:r>
              <a:rPr lang="en-US" dirty="0"/>
              <a:t>—three tools that transform a plain PostgreSQL database into a modern application platform. </a:t>
            </a:r>
            <a:r>
              <a:rPr lang="en-US" dirty="0" err="1"/>
              <a:t>Supabase</a:t>
            </a:r>
            <a:r>
              <a:rPr lang="en-US" dirty="0"/>
              <a:t> extends Postgres with </a:t>
            </a:r>
            <a:r>
              <a:rPr lang="en-US" dirty="0" err="1"/>
              <a:t>realtime</a:t>
            </a:r>
            <a:r>
              <a:rPr lang="en-US" dirty="0"/>
              <a:t> updates, authentication, storage and serverless </a:t>
            </a:r>
            <a:r>
              <a:rPr lang="en-US" dirty="0" err="1"/>
              <a:t>functions</a:t>
            </a:r>
            <a:r>
              <a:rPr lang="en-US" dirty="0" err="1">
                <a:hlinkClick r:id="rId3"/>
              </a:rPr>
              <a:t>supabase.com</a:t>
            </a:r>
            <a:r>
              <a:rPr lang="en-US" dirty="0"/>
              <a:t>. </a:t>
            </a:r>
            <a:r>
              <a:rPr lang="en-US" dirty="0" err="1"/>
              <a:t>PostgREST</a:t>
            </a:r>
            <a:r>
              <a:rPr lang="en-US" dirty="0"/>
              <a:t> powers </a:t>
            </a:r>
            <a:r>
              <a:rPr lang="en-US" dirty="0" err="1"/>
              <a:t>Supabase’s</a:t>
            </a:r>
            <a:r>
              <a:rPr lang="en-US" dirty="0"/>
              <a:t> REST API by mapping tables, views and functions directly to HTTP </a:t>
            </a:r>
            <a:r>
              <a:rPr lang="en-US" dirty="0" err="1"/>
              <a:t>endpoints</a:t>
            </a:r>
            <a:r>
              <a:rPr lang="en-US" dirty="0" err="1">
                <a:hlinkClick r:id="rId4"/>
              </a:rPr>
              <a:t>docs.postgrest.org</a:t>
            </a:r>
            <a:r>
              <a:rPr lang="en-US" dirty="0"/>
              <a:t>. Postman is the tool we’ll use to test and document those APIs. By the end of this session you’ll know how to create secure, auto‑generated APIs, write row‑level security policies, map SQL to REST, and build automated Postman tests. These skills apply to roles in software engineering, IT, database administration, project management and cybersecurity.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PostgREST’s</a:t>
            </a:r>
            <a:r>
              <a:rPr lang="en-US" dirty="0"/>
              <a:t> design is </a:t>
            </a:r>
            <a:r>
              <a:rPr lang="en-US" b="1" dirty="0"/>
              <a:t>declarative</a:t>
            </a:r>
            <a:r>
              <a:rPr lang="en-US" dirty="0"/>
              <a:t>. Your database schema becomes the API: tables, views and functions automatically map to </a:t>
            </a:r>
            <a:r>
              <a:rPr lang="en-US" dirty="0" err="1"/>
              <a:t>endpoints</a:t>
            </a:r>
            <a:r>
              <a:rPr lang="en-US" dirty="0" err="1">
                <a:hlinkClick r:id="rId3"/>
              </a:rPr>
              <a:t>docs.postgrest.org</a:t>
            </a:r>
            <a:r>
              <a:rPr lang="en-US" dirty="0"/>
              <a:t>. There’s </a:t>
            </a:r>
            <a:r>
              <a:rPr lang="en-US" b="1" dirty="0"/>
              <a:t>no duplicate logic or ORM</a:t>
            </a:r>
            <a:r>
              <a:rPr lang="en-US" dirty="0"/>
              <a:t>; you define business rules in SQL, and </a:t>
            </a:r>
            <a:r>
              <a:rPr lang="en-US" dirty="0" err="1"/>
              <a:t>PostgREST</a:t>
            </a:r>
            <a:r>
              <a:rPr lang="en-US" dirty="0"/>
              <a:t> enforces </a:t>
            </a:r>
            <a:r>
              <a:rPr lang="en-US" dirty="0" err="1"/>
              <a:t>them</a:t>
            </a:r>
            <a:r>
              <a:rPr lang="en-US" dirty="0" err="1">
                <a:hlinkClick r:id="rId4"/>
              </a:rPr>
              <a:t>docs.postgrest.org</a:t>
            </a:r>
            <a:r>
              <a:rPr lang="en-US" dirty="0"/>
              <a:t>. When you need a new endpoint, you create a view or function rather than writing application code. Because </a:t>
            </a:r>
            <a:r>
              <a:rPr lang="en-US" dirty="0" err="1"/>
              <a:t>PostgREST</a:t>
            </a:r>
            <a:r>
              <a:rPr lang="en-US" dirty="0"/>
              <a:t> calls a single SQL statement per request, it relies on PostgreSQL’s query planner for </a:t>
            </a:r>
            <a:r>
              <a:rPr lang="en-US" dirty="0" err="1"/>
              <a:t>performance</a:t>
            </a:r>
            <a:r>
              <a:rPr lang="en-US" dirty="0" err="1">
                <a:hlinkClick r:id="rId5"/>
              </a:rPr>
              <a:t>docs.postgrest.org</a:t>
            </a:r>
            <a:r>
              <a:rPr lang="en-US" dirty="0"/>
              <a:t>. This approach keeps your API simple, ensures permissions and constraints are enforced consistently, and reduces the amount of infrastructure you need to maintain.</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Look at how the components connect. Your data resides in a </a:t>
            </a:r>
            <a:r>
              <a:rPr lang="en-US" b="1" dirty="0"/>
              <a:t>PostgreSQL database</a:t>
            </a:r>
            <a:r>
              <a:rPr lang="en-US" dirty="0"/>
              <a:t>. </a:t>
            </a:r>
            <a:r>
              <a:rPr lang="en-US" dirty="0" err="1"/>
              <a:t>Supabase</a:t>
            </a:r>
            <a:r>
              <a:rPr lang="en-US" dirty="0"/>
              <a:t> layers services like </a:t>
            </a:r>
            <a:r>
              <a:rPr lang="en-US" b="1" dirty="0"/>
              <a:t>authentication and storage</a:t>
            </a:r>
            <a:r>
              <a:rPr lang="en-US" dirty="0"/>
              <a:t> on top. The </a:t>
            </a:r>
            <a:r>
              <a:rPr lang="en-US" b="1" dirty="0" err="1"/>
              <a:t>PostgREST</a:t>
            </a:r>
            <a:r>
              <a:rPr lang="en-US" b="1" dirty="0"/>
              <a:t> server</a:t>
            </a:r>
            <a:r>
              <a:rPr lang="en-US" dirty="0"/>
              <a:t> exposes tables, views and functions as REST endpoints. </a:t>
            </a:r>
            <a:r>
              <a:rPr lang="en-US" dirty="0" err="1"/>
              <a:t>Supabase’s</a:t>
            </a:r>
            <a:r>
              <a:rPr lang="en-US" dirty="0"/>
              <a:t> </a:t>
            </a:r>
            <a:r>
              <a:rPr lang="en-US" b="1" dirty="0"/>
              <a:t>API gateway</a:t>
            </a:r>
            <a:r>
              <a:rPr lang="en-US" dirty="0"/>
              <a:t> surfaces those endpoints at </a:t>
            </a:r>
            <a:r>
              <a:rPr lang="en-US" sz="1200" kern="1200" dirty="0">
                <a:solidFill>
                  <a:schemeClr val="tx1"/>
                </a:solidFill>
                <a:latin typeface="+mn-lt"/>
                <a:ea typeface="+mn-ea"/>
                <a:cs typeface="+mn-cs"/>
              </a:rPr>
              <a:t>/rest/v1</a:t>
            </a:r>
            <a:r>
              <a:rPr lang="en-US" dirty="0"/>
              <a:t>, adding key‑based auth and JWT handling. </a:t>
            </a:r>
            <a:r>
              <a:rPr lang="en-US" b="1" dirty="0"/>
              <a:t>Clients</a:t>
            </a:r>
            <a:r>
              <a:rPr lang="en-US" dirty="0"/>
              <a:t>—your web app, mobile app or Postman—consume these endpoints. A request to </a:t>
            </a:r>
            <a:r>
              <a:rPr lang="en-US" sz="1200" kern="1200" dirty="0">
                <a:solidFill>
                  <a:schemeClr val="tx1"/>
                </a:solidFill>
                <a:latin typeface="+mn-lt"/>
                <a:ea typeface="+mn-ea"/>
                <a:cs typeface="+mn-cs"/>
              </a:rPr>
              <a:t>/rest/v1/</a:t>
            </a:r>
            <a:r>
              <a:rPr lang="en-US" sz="1200" kern="1200" dirty="0" err="1">
                <a:solidFill>
                  <a:schemeClr val="tx1"/>
                </a:solidFill>
                <a:latin typeface="+mn-lt"/>
                <a:ea typeface="+mn-ea"/>
                <a:cs typeface="+mn-cs"/>
              </a:rPr>
              <a:t>todos</a:t>
            </a:r>
            <a:r>
              <a:rPr lang="en-US" dirty="0"/>
              <a:t> becomes a SQL query executed in the database, and the result flows back through </a:t>
            </a:r>
            <a:r>
              <a:rPr lang="en-US" dirty="0" err="1"/>
              <a:t>PostgREST</a:t>
            </a:r>
            <a:r>
              <a:rPr lang="en-US" dirty="0"/>
              <a:t> to the client. This architecture ensures that your API always reflects your schema changes and that there’s a single source of truth.</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b="1" dirty="0"/>
              <a:t>Row‑level security (RLS)</a:t>
            </a:r>
            <a:r>
              <a:rPr lang="en-US" dirty="0"/>
              <a:t> allows you to control access at the row level. To enable it on a table, run:</a:t>
            </a:r>
          </a:p>
          <a:p>
            <a:pPr rtl="0"/>
            <a:r>
              <a:rPr lang="en-US" sz="1200" kern="1200" dirty="0">
                <a:solidFill>
                  <a:schemeClr val="tx1"/>
                </a:solidFill>
                <a:latin typeface="+mn-lt"/>
                <a:ea typeface="+mn-ea"/>
                <a:cs typeface="+mn-cs"/>
              </a:rPr>
              <a:t>ALTER TABLE &lt;table&gt; ENABLE ROW LEVEL SECURITY;</a:t>
            </a:r>
          </a:p>
          <a:p>
            <a:r>
              <a:rPr lang="en-US" dirty="0">
                <a:hlinkClick r:id="rId3"/>
              </a:rPr>
              <a:t>supabase.com</a:t>
            </a:r>
            <a:endParaRPr lang="en-US" dirty="0"/>
          </a:p>
          <a:p>
            <a:r>
              <a:rPr lang="en-US" dirty="0"/>
              <a:t>Once enabled, </a:t>
            </a:r>
            <a:r>
              <a:rPr lang="en-US" b="1" dirty="0"/>
              <a:t>no data is accessible via the anonymous key until you define </a:t>
            </a:r>
            <a:r>
              <a:rPr lang="en-US" b="1" dirty="0" err="1"/>
              <a:t>policies</a:t>
            </a:r>
            <a:r>
              <a:rPr lang="en-US" dirty="0" err="1">
                <a:hlinkClick r:id="rId3"/>
              </a:rPr>
              <a:t>supabase.com</a:t>
            </a:r>
            <a:r>
              <a:rPr lang="en-US" dirty="0"/>
              <a:t>. </a:t>
            </a:r>
            <a:r>
              <a:rPr lang="en-US" dirty="0" err="1"/>
              <a:t>Supabase</a:t>
            </a:r>
            <a:r>
              <a:rPr lang="en-US" dirty="0"/>
              <a:t> maps requests to Postgres roles: </a:t>
            </a:r>
            <a:r>
              <a:rPr lang="en-US" sz="1200" kern="1200" dirty="0">
                <a:solidFill>
                  <a:schemeClr val="tx1"/>
                </a:solidFill>
                <a:latin typeface="+mn-lt"/>
                <a:ea typeface="+mn-ea"/>
                <a:cs typeface="+mn-cs"/>
              </a:rPr>
              <a:t>anon</a:t>
            </a:r>
            <a:r>
              <a:rPr lang="en-US" dirty="0"/>
              <a:t> for unauthenticated users and </a:t>
            </a:r>
            <a:r>
              <a:rPr lang="en-US" sz="1200" kern="1200" dirty="0">
                <a:solidFill>
                  <a:schemeClr val="tx1"/>
                </a:solidFill>
                <a:latin typeface="+mn-lt"/>
                <a:ea typeface="+mn-ea"/>
                <a:cs typeface="+mn-cs"/>
              </a:rPr>
              <a:t>authenticated</a:t>
            </a:r>
            <a:r>
              <a:rPr lang="en-US" dirty="0"/>
              <a:t> for logged‑in </a:t>
            </a:r>
            <a:r>
              <a:rPr lang="en-US" dirty="0" err="1"/>
              <a:t>users</a:t>
            </a:r>
            <a:r>
              <a:rPr lang="en-US" dirty="0" err="1">
                <a:hlinkClick r:id="rId4"/>
              </a:rPr>
              <a:t>supabase.com</a:t>
            </a:r>
            <a:r>
              <a:rPr lang="en-US" dirty="0"/>
              <a:t>. Policies are </a:t>
            </a:r>
            <a:r>
              <a:rPr lang="en-US" b="1" dirty="0"/>
              <a:t>SQL expressions that act as </a:t>
            </a:r>
            <a:r>
              <a:rPr lang="en-US" sz="1200" b="1" kern="1200" dirty="0">
                <a:solidFill>
                  <a:schemeClr val="tx1"/>
                </a:solidFill>
                <a:latin typeface="+mn-lt"/>
                <a:ea typeface="+mn-ea"/>
                <a:cs typeface="+mn-cs"/>
              </a:rPr>
              <a:t>WHERE</a:t>
            </a:r>
            <a:r>
              <a:rPr lang="en-US" b="1" dirty="0"/>
              <a:t> clauses</a:t>
            </a:r>
            <a:r>
              <a:rPr lang="en-US" dirty="0"/>
              <a:t>; they run on every request. For example, to let users view and modify only their own </a:t>
            </a:r>
            <a:r>
              <a:rPr lang="en-US" dirty="0" err="1"/>
              <a:t>todos</a:t>
            </a:r>
            <a:r>
              <a:rPr lang="en-US" dirty="0"/>
              <a:t>, you’d write:</a:t>
            </a:r>
          </a:p>
          <a:p>
            <a:endParaRPr lang="en-US" dirty="0"/>
          </a:p>
          <a:p>
            <a:pPr rtl="0"/>
            <a:r>
              <a:rPr lang="en-US" sz="1200" kern="1200" dirty="0">
                <a:solidFill>
                  <a:schemeClr val="tx1"/>
                </a:solidFill>
                <a:latin typeface="+mn-lt"/>
                <a:ea typeface="+mn-ea"/>
                <a:cs typeface="+mn-cs"/>
              </a:rPr>
              <a:t>ALTER TABLE </a:t>
            </a:r>
            <a:r>
              <a:rPr lang="en-US" sz="1200" kern="1200" dirty="0" err="1">
                <a:solidFill>
                  <a:schemeClr val="tx1"/>
                </a:solidFill>
                <a:latin typeface="+mn-lt"/>
                <a:ea typeface="+mn-ea"/>
                <a:cs typeface="+mn-cs"/>
              </a:rPr>
              <a:t>public.todos</a:t>
            </a:r>
            <a:r>
              <a:rPr lang="en-US" sz="1200" kern="1200" dirty="0">
                <a:solidFill>
                  <a:schemeClr val="tx1"/>
                </a:solidFill>
                <a:latin typeface="+mn-lt"/>
                <a:ea typeface="+mn-ea"/>
                <a:cs typeface="+mn-cs"/>
              </a:rPr>
              <a:t> ENABLE ROW LEVEL SECURITY;</a:t>
            </a:r>
          </a:p>
          <a:p>
            <a:pPr rtl="0"/>
            <a:r>
              <a:rPr lang="en-US" sz="1200" kern="1200" dirty="0">
                <a:solidFill>
                  <a:schemeClr val="tx1"/>
                </a:solidFill>
                <a:latin typeface="+mn-lt"/>
                <a:ea typeface="+mn-ea"/>
                <a:cs typeface="+mn-cs"/>
              </a:rPr>
              <a:t>CREATE POLICY </a:t>
            </a:r>
            <a:r>
              <a:rPr lang="en-US" sz="1200" kern="1200" dirty="0" err="1">
                <a:solidFill>
                  <a:schemeClr val="tx1"/>
                </a:solidFill>
                <a:latin typeface="+mn-lt"/>
                <a:ea typeface="+mn-ea"/>
                <a:cs typeface="+mn-cs"/>
              </a:rPr>
              <a:t>todo_select_own</a:t>
            </a:r>
            <a:r>
              <a:rPr lang="en-US" sz="1200" kern="1200" dirty="0">
                <a:solidFill>
                  <a:schemeClr val="tx1"/>
                </a:solidFill>
                <a:latin typeface="+mn-lt"/>
                <a:ea typeface="+mn-ea"/>
                <a:cs typeface="+mn-cs"/>
              </a:rPr>
              <a:t> ON </a:t>
            </a:r>
            <a:r>
              <a:rPr lang="en-US" sz="1200" kern="1200" dirty="0" err="1">
                <a:solidFill>
                  <a:schemeClr val="tx1"/>
                </a:solidFill>
                <a:latin typeface="+mn-lt"/>
                <a:ea typeface="+mn-ea"/>
                <a:cs typeface="+mn-cs"/>
              </a:rPr>
              <a:t>public.todos</a:t>
            </a:r>
            <a:r>
              <a:rPr lang="en-US" sz="1200" kern="1200" dirty="0">
                <a:solidFill>
                  <a:schemeClr val="tx1"/>
                </a:solidFill>
                <a:latin typeface="+mn-lt"/>
                <a:ea typeface="+mn-ea"/>
                <a:cs typeface="+mn-cs"/>
              </a:rPr>
              <a:t> FOR SELECT USING ((</a:t>
            </a:r>
            <a:r>
              <a:rPr lang="en-US" sz="1200" kern="1200" dirty="0" err="1">
                <a:solidFill>
                  <a:schemeClr val="tx1"/>
                </a:solidFill>
                <a:latin typeface="+mn-lt"/>
                <a:ea typeface="+mn-ea"/>
                <a:cs typeface="+mn-cs"/>
              </a:rPr>
              <a:t>auth.uid</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a:t>
            </a:r>
          </a:p>
          <a:p>
            <a:pPr rtl="0"/>
            <a:r>
              <a:rPr lang="en-US" sz="1200" kern="1200" dirty="0">
                <a:solidFill>
                  <a:schemeClr val="tx1"/>
                </a:solidFill>
                <a:latin typeface="+mn-lt"/>
                <a:ea typeface="+mn-ea"/>
                <a:cs typeface="+mn-cs"/>
              </a:rPr>
              <a:t>CREATE POLICY </a:t>
            </a:r>
            <a:r>
              <a:rPr lang="en-US" sz="1200" kern="1200" dirty="0" err="1">
                <a:solidFill>
                  <a:schemeClr val="tx1"/>
                </a:solidFill>
                <a:latin typeface="+mn-lt"/>
                <a:ea typeface="+mn-ea"/>
                <a:cs typeface="+mn-cs"/>
              </a:rPr>
              <a:t>todo_modify_own</a:t>
            </a:r>
            <a:r>
              <a:rPr lang="en-US" sz="1200" kern="1200" dirty="0">
                <a:solidFill>
                  <a:schemeClr val="tx1"/>
                </a:solidFill>
                <a:latin typeface="+mn-lt"/>
                <a:ea typeface="+mn-ea"/>
                <a:cs typeface="+mn-cs"/>
              </a:rPr>
              <a:t> ON </a:t>
            </a:r>
            <a:r>
              <a:rPr lang="en-US" sz="1200" kern="1200" dirty="0" err="1">
                <a:solidFill>
                  <a:schemeClr val="tx1"/>
                </a:solidFill>
                <a:latin typeface="+mn-lt"/>
                <a:ea typeface="+mn-ea"/>
                <a:cs typeface="+mn-cs"/>
              </a:rPr>
              <a:t>public.todos</a:t>
            </a:r>
            <a:r>
              <a:rPr lang="en-US" sz="1200" kern="1200" dirty="0">
                <a:solidFill>
                  <a:schemeClr val="tx1"/>
                </a:solidFill>
                <a:latin typeface="+mn-lt"/>
                <a:ea typeface="+mn-ea"/>
                <a:cs typeface="+mn-cs"/>
              </a:rPr>
              <a:t> FOR ALL USING ((</a:t>
            </a:r>
            <a:r>
              <a:rPr lang="en-US" sz="1200" kern="1200" dirty="0" err="1">
                <a:solidFill>
                  <a:schemeClr val="tx1"/>
                </a:solidFill>
                <a:latin typeface="+mn-lt"/>
                <a:ea typeface="+mn-ea"/>
                <a:cs typeface="+mn-cs"/>
              </a:rPr>
              <a:t>auth.uid</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a:t>
            </a:r>
          </a:p>
          <a:p>
            <a:r>
              <a:rPr lang="en-US" dirty="0">
                <a:hlinkClick r:id="rId5"/>
              </a:rPr>
              <a:t>supabase.com</a:t>
            </a:r>
            <a:endParaRPr lang="en-US" dirty="0"/>
          </a:p>
          <a:p>
            <a:r>
              <a:rPr lang="en-US" dirty="0"/>
              <a:t>Here </a:t>
            </a:r>
            <a:r>
              <a:rPr lang="en-US" sz="1200" kern="1200" dirty="0" err="1">
                <a:solidFill>
                  <a:schemeClr val="tx1"/>
                </a:solidFill>
                <a:latin typeface="+mn-lt"/>
                <a:ea typeface="+mn-ea"/>
                <a:cs typeface="+mn-cs"/>
              </a:rPr>
              <a:t>auth.uid</a:t>
            </a:r>
            <a:r>
              <a:rPr lang="en-US" sz="1200" kern="1200" dirty="0">
                <a:solidFill>
                  <a:schemeClr val="tx1"/>
                </a:solidFill>
                <a:latin typeface="+mn-lt"/>
                <a:ea typeface="+mn-ea"/>
                <a:cs typeface="+mn-cs"/>
              </a:rPr>
              <a:t>()</a:t>
            </a:r>
            <a:r>
              <a:rPr lang="en-US" dirty="0"/>
              <a:t> returns the UUID of the authenticated user, so these policies ensure each user sees only their rows. We will </a:t>
            </a:r>
            <a:r>
              <a:rPr lang="en-US" dirty="0" err="1"/>
              <a:t>practise</a:t>
            </a:r>
            <a:r>
              <a:rPr lang="en-US" dirty="0"/>
              <a:t> writing policies for different scenarios.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Mapping SQL queries to REST calls helps you leverage your SQL knowledge. Consider:</a:t>
            </a:r>
          </a:p>
          <a:p>
            <a:r>
              <a:rPr lang="en-US" b="1" dirty="0"/>
              <a:t>SELECT with filter and order:</a:t>
            </a:r>
            <a:br>
              <a:rPr lang="en-US" dirty="0"/>
            </a:br>
            <a:r>
              <a:rPr lang="en-US" dirty="0"/>
              <a:t>SQL:</a:t>
            </a:r>
            <a:br>
              <a:rPr lang="en-US" dirty="0"/>
            </a:br>
            <a:r>
              <a:rPr lang="en-US" sz="1200" kern="1200" dirty="0">
                <a:solidFill>
                  <a:schemeClr val="tx1"/>
                </a:solidFill>
                <a:latin typeface="+mn-lt"/>
                <a:ea typeface="+mn-ea"/>
                <a:cs typeface="+mn-cs"/>
              </a:rPr>
              <a:t>SELECT id, task FROM </a:t>
            </a:r>
            <a:r>
              <a:rPr lang="en-US" sz="1200" kern="1200" dirty="0" err="1">
                <a:solidFill>
                  <a:schemeClr val="tx1"/>
                </a:solidFill>
                <a:latin typeface="+mn-lt"/>
                <a:ea typeface="+mn-ea"/>
                <a:cs typeface="+mn-cs"/>
              </a:rPr>
              <a:t>todos</a:t>
            </a:r>
            <a:r>
              <a:rPr lang="en-US" sz="1200" kern="1200" dirty="0">
                <a:solidFill>
                  <a:schemeClr val="tx1"/>
                </a:solidFill>
                <a:latin typeface="+mn-lt"/>
                <a:ea typeface="+mn-ea"/>
                <a:cs typeface="+mn-cs"/>
              </a:rPr>
              <a:t> WHERE </a:t>
            </a:r>
            <a:r>
              <a:rPr lang="en-US" sz="1200" kern="1200" dirty="0" err="1">
                <a:solidFill>
                  <a:schemeClr val="tx1"/>
                </a:solidFill>
                <a:latin typeface="+mn-lt"/>
                <a:ea typeface="+mn-ea"/>
                <a:cs typeface="+mn-cs"/>
              </a:rPr>
              <a:t>is_done</a:t>
            </a:r>
            <a:r>
              <a:rPr lang="en-US" sz="1200" kern="1200" dirty="0">
                <a:solidFill>
                  <a:schemeClr val="tx1"/>
                </a:solidFill>
                <a:latin typeface="+mn-lt"/>
                <a:ea typeface="+mn-ea"/>
                <a:cs typeface="+mn-cs"/>
              </a:rPr>
              <a:t> = FALSE ORDER BY </a:t>
            </a:r>
            <a:r>
              <a:rPr lang="en-US" sz="1200" kern="1200" dirty="0" err="1">
                <a:solidFill>
                  <a:schemeClr val="tx1"/>
                </a:solidFill>
                <a:latin typeface="+mn-lt"/>
                <a:ea typeface="+mn-ea"/>
                <a:cs typeface="+mn-cs"/>
              </a:rPr>
              <a:t>inserted_at</a:t>
            </a:r>
            <a:r>
              <a:rPr lang="en-US" sz="1200" kern="1200" dirty="0">
                <a:solidFill>
                  <a:schemeClr val="tx1"/>
                </a:solidFill>
                <a:latin typeface="+mn-lt"/>
                <a:ea typeface="+mn-ea"/>
                <a:cs typeface="+mn-cs"/>
              </a:rPr>
              <a:t> DESC;</a:t>
            </a:r>
            <a:br>
              <a:rPr lang="en-US" dirty="0"/>
            </a:br>
            <a:r>
              <a:rPr lang="en-US" dirty="0"/>
              <a:t>REST:</a:t>
            </a:r>
            <a:br>
              <a:rPr lang="en-US" dirty="0"/>
            </a:br>
            <a:r>
              <a:rPr lang="en-US" sz="1200" kern="1200" dirty="0">
                <a:solidFill>
                  <a:schemeClr val="tx1"/>
                </a:solidFill>
                <a:latin typeface="+mn-lt"/>
                <a:ea typeface="+mn-ea"/>
                <a:cs typeface="+mn-cs"/>
              </a:rPr>
              <a:t>GET /rest/v1/</a:t>
            </a:r>
            <a:r>
              <a:rPr lang="en-US" sz="1200" kern="1200" dirty="0" err="1">
                <a:solidFill>
                  <a:schemeClr val="tx1"/>
                </a:solidFill>
                <a:latin typeface="+mn-lt"/>
                <a:ea typeface="+mn-ea"/>
                <a:cs typeface="+mn-cs"/>
              </a:rPr>
              <a:t>todos?select</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id,task&amp;is_done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eq.false&amp;order</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inserted_at.desc</a:t>
            </a:r>
            <a:endParaRPr lang="en-US" dirty="0"/>
          </a:p>
          <a:p>
            <a:r>
              <a:rPr lang="en-US" b="1" dirty="0"/>
              <a:t>INSERT a row:</a:t>
            </a:r>
            <a:br>
              <a:rPr lang="en-US" dirty="0"/>
            </a:br>
            <a:r>
              <a:rPr lang="en-US" dirty="0"/>
              <a:t>SQL:</a:t>
            </a:r>
            <a:br>
              <a:rPr lang="en-US" dirty="0"/>
            </a:br>
            <a:r>
              <a:rPr lang="en-US" sz="1200" kern="1200" dirty="0">
                <a:solidFill>
                  <a:schemeClr val="tx1"/>
                </a:solidFill>
                <a:latin typeface="+mn-lt"/>
                <a:ea typeface="+mn-ea"/>
                <a:cs typeface="+mn-cs"/>
              </a:rPr>
              <a:t>INSERT INTO </a:t>
            </a:r>
            <a:r>
              <a:rPr lang="en-US" sz="1200" kern="1200" dirty="0" err="1">
                <a:solidFill>
                  <a:schemeClr val="tx1"/>
                </a:solidFill>
                <a:latin typeface="+mn-lt"/>
                <a:ea typeface="+mn-ea"/>
                <a:cs typeface="+mn-cs"/>
              </a:rPr>
              <a:t>todos</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task) VALUES ('&lt;</a:t>
            </a:r>
            <a:r>
              <a:rPr lang="en-US" sz="1200" kern="1200" dirty="0" err="1">
                <a:solidFill>
                  <a:schemeClr val="tx1"/>
                </a:solidFill>
                <a:latin typeface="+mn-lt"/>
                <a:ea typeface="+mn-ea"/>
                <a:cs typeface="+mn-cs"/>
              </a:rPr>
              <a:t>uuid</a:t>
            </a:r>
            <a:r>
              <a:rPr lang="en-US" sz="1200" kern="1200" dirty="0">
                <a:solidFill>
                  <a:schemeClr val="tx1"/>
                </a:solidFill>
                <a:latin typeface="+mn-lt"/>
                <a:ea typeface="+mn-ea"/>
                <a:cs typeface="+mn-cs"/>
              </a:rPr>
              <a:t>&gt;', 'Finish homework');</a:t>
            </a:r>
            <a:br>
              <a:rPr lang="en-US" dirty="0"/>
            </a:br>
            <a:r>
              <a:rPr lang="en-US" dirty="0"/>
              <a:t>REST:</a:t>
            </a:r>
            <a:br>
              <a:rPr lang="en-US" dirty="0"/>
            </a:br>
            <a:r>
              <a:rPr lang="en-US" sz="1200" kern="1200" dirty="0">
                <a:solidFill>
                  <a:schemeClr val="tx1"/>
                </a:solidFill>
                <a:latin typeface="+mn-lt"/>
                <a:ea typeface="+mn-ea"/>
                <a:cs typeface="+mn-cs"/>
              </a:rPr>
              <a:t>POST /rest/v1/</a:t>
            </a:r>
            <a:r>
              <a:rPr lang="en-US" sz="1200" kern="1200" dirty="0" err="1">
                <a:solidFill>
                  <a:schemeClr val="tx1"/>
                </a:solidFill>
                <a:latin typeface="+mn-lt"/>
                <a:ea typeface="+mn-ea"/>
                <a:cs typeface="+mn-cs"/>
              </a:rPr>
              <a:t>todos</a:t>
            </a:r>
            <a:r>
              <a:rPr lang="en-US" dirty="0"/>
              <a:t> with body </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user_id</a:t>
            </a:r>
            <a:r>
              <a:rPr lang="en-US" sz="1200" kern="1200" dirty="0">
                <a:solidFill>
                  <a:schemeClr val="tx1"/>
                </a:solidFill>
                <a:latin typeface="+mn-lt"/>
                <a:ea typeface="+mn-ea"/>
                <a:cs typeface="+mn-cs"/>
              </a:rPr>
              <a:t>": "&lt;</a:t>
            </a:r>
            <a:r>
              <a:rPr lang="en-US" sz="1200" kern="1200" dirty="0" err="1">
                <a:solidFill>
                  <a:schemeClr val="tx1"/>
                </a:solidFill>
                <a:latin typeface="+mn-lt"/>
                <a:ea typeface="+mn-ea"/>
                <a:cs typeface="+mn-cs"/>
              </a:rPr>
              <a:t>uuid</a:t>
            </a:r>
            <a:r>
              <a:rPr lang="en-US" sz="1200" kern="1200" dirty="0">
                <a:solidFill>
                  <a:schemeClr val="tx1"/>
                </a:solidFill>
                <a:latin typeface="+mn-lt"/>
                <a:ea typeface="+mn-ea"/>
                <a:cs typeface="+mn-cs"/>
              </a:rPr>
              <a:t>&gt;", "task": "Finish homework" }</a:t>
            </a:r>
            <a:endParaRPr lang="en-US" dirty="0"/>
          </a:p>
          <a:p>
            <a:r>
              <a:rPr lang="en-US" b="1" dirty="0"/>
              <a:t>Call a stored procedure:</a:t>
            </a:r>
            <a:br>
              <a:rPr lang="en-US" dirty="0"/>
            </a:br>
            <a:r>
              <a:rPr lang="en-US" dirty="0"/>
              <a:t>SQL:</a:t>
            </a:r>
            <a:br>
              <a:rPr lang="en-US" dirty="0"/>
            </a:br>
            <a:r>
              <a:rPr lang="en-US" sz="1200" kern="1200" dirty="0">
                <a:solidFill>
                  <a:schemeClr val="tx1"/>
                </a:solidFill>
                <a:latin typeface="+mn-lt"/>
                <a:ea typeface="+mn-ea"/>
                <a:cs typeface="+mn-cs"/>
              </a:rPr>
              <a:t>SELECT * FROM </a:t>
            </a:r>
            <a:r>
              <a:rPr lang="en-US" sz="1200" kern="1200" dirty="0" err="1">
                <a:solidFill>
                  <a:schemeClr val="tx1"/>
                </a:solidFill>
                <a:latin typeface="+mn-lt"/>
                <a:ea typeface="+mn-ea"/>
                <a:cs typeface="+mn-cs"/>
              </a:rPr>
              <a:t>search_todos</a:t>
            </a:r>
            <a:r>
              <a:rPr lang="en-US" sz="1200" kern="1200" dirty="0">
                <a:solidFill>
                  <a:schemeClr val="tx1"/>
                </a:solidFill>
                <a:latin typeface="+mn-lt"/>
                <a:ea typeface="+mn-ea"/>
                <a:cs typeface="+mn-cs"/>
              </a:rPr>
              <a:t>('homework');</a:t>
            </a:r>
            <a:br>
              <a:rPr lang="en-US" dirty="0"/>
            </a:br>
            <a:r>
              <a:rPr lang="en-US" dirty="0"/>
              <a:t>REST:</a:t>
            </a:r>
            <a:br>
              <a:rPr lang="en-US" dirty="0"/>
            </a:br>
            <a:r>
              <a:rPr lang="en-US" sz="1200" kern="1200" dirty="0">
                <a:solidFill>
                  <a:schemeClr val="tx1"/>
                </a:solidFill>
                <a:latin typeface="+mn-lt"/>
                <a:ea typeface="+mn-ea"/>
                <a:cs typeface="+mn-cs"/>
              </a:rPr>
              <a:t>POST /rest/v1/</a:t>
            </a:r>
            <a:r>
              <a:rPr lang="en-US" sz="1200" kern="1200" dirty="0" err="1">
                <a:solidFill>
                  <a:schemeClr val="tx1"/>
                </a:solidFill>
                <a:latin typeface="+mn-lt"/>
                <a:ea typeface="+mn-ea"/>
                <a:cs typeface="+mn-cs"/>
              </a:rPr>
              <a:t>rpc</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search_todos</a:t>
            </a:r>
            <a:r>
              <a:rPr lang="en-US" dirty="0"/>
              <a:t> with body </a:t>
            </a:r>
            <a:r>
              <a:rPr lang="en-US" sz="1200" kern="1200" dirty="0">
                <a:solidFill>
                  <a:schemeClr val="tx1"/>
                </a:solidFill>
                <a:latin typeface="+mn-lt"/>
                <a:ea typeface="+mn-ea"/>
                <a:cs typeface="+mn-cs"/>
              </a:rPr>
              <a:t>{ "q": "homework" }</a:t>
            </a:r>
            <a:r>
              <a:rPr lang="en-US" dirty="0">
                <a:hlinkClick r:id="rId3"/>
              </a:rPr>
              <a:t>supabase.com</a:t>
            </a:r>
            <a:endParaRPr lang="en-US" dirty="0"/>
          </a:p>
          <a:p>
            <a:r>
              <a:rPr lang="en-US" dirty="0"/>
              <a:t>Notice how filters (</a:t>
            </a:r>
            <a:r>
              <a:rPr lang="en-US" sz="1200" kern="1200" dirty="0" err="1">
                <a:solidFill>
                  <a:schemeClr val="tx1"/>
                </a:solidFill>
                <a:latin typeface="+mn-lt"/>
                <a:ea typeface="+mn-ea"/>
                <a:cs typeface="+mn-cs"/>
              </a:rPr>
              <a:t>is_done</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eq.false</a:t>
            </a:r>
            <a:r>
              <a:rPr lang="en-US" dirty="0"/>
              <a:t>) and ordering translate to query parameters, and how RPC calls are performed via </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rpc</a:t>
            </a:r>
            <a:r>
              <a:rPr lang="en-US" sz="1200" kern="1200" dirty="0">
                <a:solidFill>
                  <a:schemeClr val="tx1"/>
                </a:solidFill>
                <a:latin typeface="+mn-lt"/>
                <a:ea typeface="+mn-ea"/>
                <a:cs typeface="+mn-cs"/>
              </a:rPr>
              <a:t>/&lt;function&gt;</a:t>
            </a:r>
            <a:r>
              <a:rPr lang="en-US" dirty="0"/>
              <a:t> with a JSON payload. This equivalence allows you to move between SQL and REST seamlessly.</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Postman supports the entire API lifecycle. You can </a:t>
            </a:r>
            <a:r>
              <a:rPr lang="en-US" b="1" dirty="0"/>
              <a:t>collaborate</a:t>
            </a:r>
            <a:r>
              <a:rPr lang="en-US" dirty="0"/>
              <a:t> by creating shared workspaces, commenting on requests and sharing </a:t>
            </a:r>
            <a:r>
              <a:rPr lang="en-US" dirty="0" err="1"/>
              <a:t>collections</a:t>
            </a:r>
            <a:r>
              <a:rPr lang="en-US" dirty="0" err="1">
                <a:hlinkClick r:id="rId3"/>
              </a:rPr>
              <a:t>learning.postman.com</a:t>
            </a:r>
            <a:r>
              <a:rPr lang="en-US" dirty="0"/>
              <a:t>. The </a:t>
            </a:r>
            <a:r>
              <a:rPr lang="en-US" b="1" dirty="0"/>
              <a:t>Spec Hub and API Builder</a:t>
            </a:r>
            <a:r>
              <a:rPr lang="en-US" dirty="0"/>
              <a:t> let you design your API specification and keep it aligned with your </a:t>
            </a:r>
            <a:r>
              <a:rPr lang="en-US" dirty="0" err="1"/>
              <a:t>implementation</a:t>
            </a:r>
            <a:r>
              <a:rPr lang="en-US" dirty="0" err="1">
                <a:hlinkClick r:id="rId3"/>
              </a:rPr>
              <a:t>learning.postman.com</a:t>
            </a:r>
            <a:r>
              <a:rPr lang="en-US" dirty="0"/>
              <a:t>. Postman can </a:t>
            </a:r>
            <a:r>
              <a:rPr lang="en-US" b="1" dirty="0"/>
              <a:t>generate and publish documentation</a:t>
            </a:r>
            <a:r>
              <a:rPr lang="en-US" dirty="0"/>
              <a:t> from your </a:t>
            </a:r>
            <a:r>
              <a:rPr lang="en-US" dirty="0" err="1"/>
              <a:t>collections</a:t>
            </a:r>
            <a:r>
              <a:rPr lang="en-US" dirty="0" err="1">
                <a:hlinkClick r:id="rId3"/>
              </a:rPr>
              <a:t>learning.postman.com</a:t>
            </a:r>
            <a:r>
              <a:rPr lang="en-US" dirty="0"/>
              <a:t>. You can </a:t>
            </a:r>
            <a:r>
              <a:rPr lang="en-US" b="1" dirty="0"/>
              <a:t>schedule monitors</a:t>
            </a:r>
            <a:r>
              <a:rPr lang="en-US" dirty="0"/>
              <a:t> to run tests at regular intervals and track performance </a:t>
            </a:r>
            <a:r>
              <a:rPr lang="en-US" dirty="0" err="1"/>
              <a:t>metrics</a:t>
            </a:r>
            <a:r>
              <a:rPr lang="en-US" dirty="0" err="1">
                <a:hlinkClick r:id="rId3"/>
              </a:rPr>
              <a:t>learning.postman.com</a:t>
            </a:r>
            <a:r>
              <a:rPr lang="en-US" dirty="0"/>
              <a:t>. Postman also offers </a:t>
            </a:r>
            <a:r>
              <a:rPr lang="en-US" b="1" dirty="0"/>
              <a:t>governance and security features</a:t>
            </a:r>
            <a:r>
              <a:rPr lang="en-US" dirty="0"/>
              <a:t>, applying </a:t>
            </a:r>
            <a:r>
              <a:rPr lang="en-US" dirty="0" err="1"/>
              <a:t>organisation</a:t>
            </a:r>
            <a:r>
              <a:rPr lang="en-US" dirty="0"/>
              <a:t>‑wide rules and performing security checks, and provides </a:t>
            </a:r>
            <a:r>
              <a:rPr lang="en-US" b="1" dirty="0"/>
              <a:t>administration and reporting</a:t>
            </a:r>
            <a:r>
              <a:rPr lang="en-US" dirty="0"/>
              <a:t> to manage team access and view usage </a:t>
            </a:r>
            <a:r>
              <a:rPr lang="en-US" dirty="0" err="1"/>
              <a:t>analytics</a:t>
            </a:r>
            <a:r>
              <a:rPr lang="en-US" dirty="0" err="1">
                <a:hlinkClick r:id="rId3"/>
              </a:rPr>
              <a:t>learning.postman.com</a:t>
            </a:r>
            <a:r>
              <a:rPr lang="en-US" dirty="0"/>
              <a:t>. Using these workflows will help you maintain high‑quality APIs in professional environments.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To get the most from Postman:</a:t>
            </a:r>
          </a:p>
          <a:p>
            <a:r>
              <a:rPr lang="en-US" b="1" dirty="0"/>
              <a:t>Retrieve your project URL and API keys</a:t>
            </a:r>
            <a:r>
              <a:rPr lang="en-US" dirty="0"/>
              <a:t> from the </a:t>
            </a:r>
            <a:r>
              <a:rPr lang="en-US" dirty="0" err="1"/>
              <a:t>Supabase</a:t>
            </a:r>
            <a:r>
              <a:rPr lang="en-US" dirty="0"/>
              <a:t> dashboard.</a:t>
            </a:r>
          </a:p>
          <a:p>
            <a:r>
              <a:rPr lang="en-US" dirty="0"/>
              <a:t>Create a </a:t>
            </a:r>
            <a:r>
              <a:rPr lang="en-US" b="1" dirty="0"/>
              <a:t>Postman environment</a:t>
            </a:r>
            <a:r>
              <a:rPr lang="en-US" dirty="0"/>
              <a:t> with variables for </a:t>
            </a:r>
            <a:r>
              <a:rPr lang="en-US" sz="1200" kern="1200" dirty="0" err="1">
                <a:solidFill>
                  <a:schemeClr val="tx1"/>
                </a:solidFill>
                <a:latin typeface="+mn-lt"/>
                <a:ea typeface="+mn-ea"/>
                <a:cs typeface="+mn-cs"/>
              </a:rPr>
              <a:t>base_url</a:t>
            </a:r>
            <a:r>
              <a:rPr lang="en-US" dirty="0"/>
              <a:t>, </a:t>
            </a:r>
            <a:r>
              <a:rPr lang="en-US" sz="1200" kern="1200" dirty="0" err="1">
                <a:solidFill>
                  <a:schemeClr val="tx1"/>
                </a:solidFill>
                <a:latin typeface="+mn-lt"/>
                <a:ea typeface="+mn-ea"/>
                <a:cs typeface="+mn-cs"/>
              </a:rPr>
              <a:t>apikey</a:t>
            </a:r>
            <a:r>
              <a:rPr lang="en-US" dirty="0"/>
              <a:t>, </a:t>
            </a:r>
            <a:r>
              <a:rPr lang="en-US" sz="1200" kern="1200" dirty="0" err="1">
                <a:solidFill>
                  <a:schemeClr val="tx1"/>
                </a:solidFill>
                <a:latin typeface="+mn-lt"/>
                <a:ea typeface="+mn-ea"/>
                <a:cs typeface="+mn-cs"/>
              </a:rPr>
              <a:t>access_token</a:t>
            </a:r>
            <a:r>
              <a:rPr lang="en-US" dirty="0"/>
              <a:t> and </a:t>
            </a:r>
            <a:r>
              <a:rPr lang="en-US" sz="1200" kern="1200" dirty="0" err="1">
                <a:solidFill>
                  <a:schemeClr val="tx1"/>
                </a:solidFill>
                <a:latin typeface="+mn-lt"/>
                <a:ea typeface="+mn-ea"/>
                <a:cs typeface="+mn-cs"/>
              </a:rPr>
              <a:t>service_role</a:t>
            </a:r>
            <a:r>
              <a:rPr lang="en-US" dirty="0"/>
              <a:t>.</a:t>
            </a:r>
          </a:p>
          <a:p>
            <a:r>
              <a:rPr lang="en-US" b="1" dirty="0"/>
              <a:t>Construct requests</a:t>
            </a:r>
            <a:r>
              <a:rPr lang="en-US" dirty="0"/>
              <a:t>: set the URL to </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base_url</a:t>
            </a:r>
            <a:r>
              <a:rPr lang="en-US" sz="1200" kern="1200" dirty="0">
                <a:solidFill>
                  <a:schemeClr val="tx1"/>
                </a:solidFill>
                <a:latin typeface="+mn-lt"/>
                <a:ea typeface="+mn-ea"/>
                <a:cs typeface="+mn-cs"/>
              </a:rPr>
              <a:t>}}/rest/v1/&lt;table&gt;</a:t>
            </a:r>
            <a:r>
              <a:rPr lang="en-US" dirty="0"/>
              <a:t> and include headers </a:t>
            </a:r>
            <a:r>
              <a:rPr lang="en-US" sz="1200" kern="1200" dirty="0" err="1">
                <a:solidFill>
                  <a:schemeClr val="tx1"/>
                </a:solidFill>
                <a:latin typeface="+mn-lt"/>
                <a:ea typeface="+mn-ea"/>
                <a:cs typeface="+mn-cs"/>
              </a:rPr>
              <a:t>apikey</a:t>
            </a:r>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apikey</a:t>
            </a:r>
            <a:r>
              <a:rPr lang="en-US" sz="1200" kern="1200" dirty="0">
                <a:solidFill>
                  <a:schemeClr val="tx1"/>
                </a:solidFill>
                <a:latin typeface="+mn-lt"/>
                <a:ea typeface="+mn-ea"/>
                <a:cs typeface="+mn-cs"/>
              </a:rPr>
              <a:t>}}</a:t>
            </a:r>
            <a:r>
              <a:rPr lang="en-US" dirty="0"/>
              <a:t> and </a:t>
            </a:r>
            <a:r>
              <a:rPr lang="en-US" sz="1200" kern="1200" dirty="0">
                <a:solidFill>
                  <a:schemeClr val="tx1"/>
                </a:solidFill>
                <a:latin typeface="+mn-lt"/>
                <a:ea typeface="+mn-ea"/>
                <a:cs typeface="+mn-cs"/>
              </a:rPr>
              <a:t>Authorization: Bearer {{</a:t>
            </a:r>
            <a:r>
              <a:rPr lang="en-US" sz="1200" kern="1200" dirty="0" err="1">
                <a:solidFill>
                  <a:schemeClr val="tx1"/>
                </a:solidFill>
                <a:latin typeface="+mn-lt"/>
                <a:ea typeface="+mn-ea"/>
                <a:cs typeface="+mn-cs"/>
              </a:rPr>
              <a:t>access_token</a:t>
            </a:r>
            <a:r>
              <a:rPr lang="en-US" sz="1200" kern="1200" dirty="0">
                <a:solidFill>
                  <a:schemeClr val="tx1"/>
                </a:solidFill>
                <a:latin typeface="+mn-lt"/>
                <a:ea typeface="+mn-ea"/>
                <a:cs typeface="+mn-cs"/>
              </a:rPr>
              <a:t>}}</a:t>
            </a:r>
            <a:r>
              <a:rPr lang="en-US" dirty="0"/>
              <a:t>. Use query parameters for filters and sorts, and JSON bodies for inserts and updates.</a:t>
            </a:r>
          </a:p>
          <a:p>
            <a:r>
              <a:rPr lang="en-US" b="1" dirty="0"/>
              <a:t>Write tests</a:t>
            </a:r>
            <a:r>
              <a:rPr lang="en-US" dirty="0"/>
              <a:t> using the </a:t>
            </a:r>
            <a:r>
              <a:rPr lang="en-US" sz="1200" kern="1200" dirty="0">
                <a:solidFill>
                  <a:schemeClr val="tx1"/>
                </a:solidFill>
                <a:latin typeface="+mn-lt"/>
                <a:ea typeface="+mn-ea"/>
                <a:cs typeface="+mn-cs"/>
              </a:rPr>
              <a:t>pm</a:t>
            </a:r>
            <a:r>
              <a:rPr lang="en-US" dirty="0"/>
              <a:t> API to validate responses. For example:</a:t>
            </a:r>
          </a:p>
          <a:p>
            <a:pPr rtl="0"/>
            <a:r>
              <a:rPr lang="en-US" sz="1200" kern="1200" dirty="0" err="1">
                <a:solidFill>
                  <a:schemeClr val="tx1"/>
                </a:solidFill>
                <a:latin typeface="+mn-lt"/>
                <a:ea typeface="+mn-ea"/>
                <a:cs typeface="+mn-cs"/>
              </a:rPr>
              <a:t>pm.test</a:t>
            </a:r>
            <a:r>
              <a:rPr lang="en-US" sz="1200" kern="1200" dirty="0">
                <a:solidFill>
                  <a:schemeClr val="tx1"/>
                </a:solidFill>
                <a:latin typeface="+mn-lt"/>
                <a:ea typeface="+mn-ea"/>
                <a:cs typeface="+mn-cs"/>
              </a:rPr>
              <a:t>('returns 200 OK', () =&gt; </a:t>
            </a:r>
            <a:r>
              <a:rPr lang="en-US" sz="1200" kern="1200" dirty="0" err="1">
                <a:solidFill>
                  <a:schemeClr val="tx1"/>
                </a:solidFill>
                <a:latin typeface="+mn-lt"/>
                <a:ea typeface="+mn-ea"/>
                <a:cs typeface="+mn-cs"/>
              </a:rPr>
              <a:t>pm.response.to.have.status</a:t>
            </a:r>
            <a:r>
              <a:rPr lang="en-US" sz="1200" kern="1200" dirty="0">
                <a:solidFill>
                  <a:schemeClr val="tx1"/>
                </a:solidFill>
                <a:latin typeface="+mn-lt"/>
                <a:ea typeface="+mn-ea"/>
                <a:cs typeface="+mn-cs"/>
              </a:rPr>
              <a:t>(200));</a:t>
            </a:r>
          </a:p>
          <a:p>
            <a:pPr rtl="0"/>
            <a:r>
              <a:rPr lang="en-US" sz="1200" kern="1200" dirty="0" err="1">
                <a:solidFill>
                  <a:schemeClr val="tx1"/>
                </a:solidFill>
                <a:latin typeface="+mn-lt"/>
                <a:ea typeface="+mn-ea"/>
                <a:cs typeface="+mn-cs"/>
              </a:rPr>
              <a:t>pm.test</a:t>
            </a:r>
            <a:r>
              <a:rPr lang="en-US" sz="1200" kern="1200" dirty="0">
                <a:solidFill>
                  <a:schemeClr val="tx1"/>
                </a:solidFill>
                <a:latin typeface="+mn-lt"/>
                <a:ea typeface="+mn-ea"/>
                <a:cs typeface="+mn-cs"/>
              </a:rPr>
              <a:t>('has expected fields', () =&gt; {</a:t>
            </a:r>
          </a:p>
          <a:p>
            <a:pPr rtl="0"/>
            <a:r>
              <a:rPr lang="en-US" sz="1200" kern="1200" dirty="0">
                <a:solidFill>
                  <a:schemeClr val="tx1"/>
                </a:solidFill>
                <a:latin typeface="+mn-lt"/>
                <a:ea typeface="+mn-ea"/>
                <a:cs typeface="+mn-cs"/>
              </a:rPr>
              <a:t>  const </a:t>
            </a:r>
            <a:r>
              <a:rPr lang="en-US" sz="1200" kern="1200" dirty="0" err="1">
                <a:solidFill>
                  <a:schemeClr val="tx1"/>
                </a:solidFill>
                <a:latin typeface="+mn-lt"/>
                <a:ea typeface="+mn-ea"/>
                <a:cs typeface="+mn-cs"/>
              </a:rPr>
              <a:t>json</a:t>
            </a:r>
            <a:r>
              <a:rPr lang="en-US" sz="1200" kern="1200" dirty="0">
                <a:solidFill>
                  <a:schemeClr val="tx1"/>
                </a:solidFill>
                <a:latin typeface="+mn-lt"/>
                <a:ea typeface="+mn-ea"/>
                <a:cs typeface="+mn-cs"/>
              </a:rPr>
              <a:t> = </a:t>
            </a:r>
            <a:r>
              <a:rPr lang="en-US" sz="1200" kern="1200" dirty="0" err="1">
                <a:solidFill>
                  <a:schemeClr val="tx1"/>
                </a:solidFill>
                <a:latin typeface="+mn-lt"/>
                <a:ea typeface="+mn-ea"/>
                <a:cs typeface="+mn-cs"/>
              </a:rPr>
              <a:t>pm.response.json</a:t>
            </a:r>
            <a:r>
              <a:rPr lang="en-US" sz="1200" kern="1200" dirty="0">
                <a:solidFill>
                  <a:schemeClr val="tx1"/>
                </a:solidFill>
                <a:latin typeface="+mn-lt"/>
                <a:ea typeface="+mn-ea"/>
                <a:cs typeface="+mn-cs"/>
              </a:rPr>
              <a:t>();</a:t>
            </a:r>
          </a:p>
          <a:p>
            <a:pPr rtl="0"/>
            <a:r>
              <a:rPr lang="en-US" sz="1200" kern="1200" dirty="0">
                <a:solidFill>
                  <a:schemeClr val="tx1"/>
                </a:solidFill>
                <a:latin typeface="+mn-lt"/>
                <a:ea typeface="+mn-ea"/>
                <a:cs typeface="+mn-cs"/>
              </a:rPr>
              <a:t>  </a:t>
            </a:r>
            <a:r>
              <a:rPr lang="en-US" sz="1200" kern="1200" dirty="0" err="1">
                <a:solidFill>
                  <a:schemeClr val="tx1"/>
                </a:solidFill>
                <a:latin typeface="+mn-lt"/>
                <a:ea typeface="+mn-ea"/>
                <a:cs typeface="+mn-cs"/>
              </a:rPr>
              <a:t>pm.expect</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json.length</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to.be.above</a:t>
            </a:r>
            <a:r>
              <a:rPr lang="en-US" sz="1200" kern="1200" dirty="0">
                <a:solidFill>
                  <a:schemeClr val="tx1"/>
                </a:solidFill>
                <a:latin typeface="+mn-lt"/>
                <a:ea typeface="+mn-ea"/>
                <a:cs typeface="+mn-cs"/>
              </a:rPr>
              <a:t>(0);</a:t>
            </a:r>
          </a:p>
          <a:p>
            <a:pPr rtl="0"/>
            <a:r>
              <a:rPr lang="en-US" sz="1200" kern="1200" dirty="0">
                <a:solidFill>
                  <a:schemeClr val="tx1"/>
                </a:solidFill>
                <a:latin typeface="+mn-lt"/>
                <a:ea typeface="+mn-ea"/>
                <a:cs typeface="+mn-cs"/>
              </a:rPr>
              <a:t>});</a:t>
            </a:r>
          </a:p>
          <a:p>
            <a:r>
              <a:rPr lang="en-US" b="1" dirty="0"/>
              <a:t>Schedule monitors</a:t>
            </a:r>
            <a:r>
              <a:rPr lang="en-US" dirty="0"/>
              <a:t> to run your collection on a schedule and receive alerts when tests fail.</a:t>
            </a:r>
          </a:p>
          <a:p>
            <a:r>
              <a:rPr lang="en-US" dirty="0"/>
              <a:t>These practices ensure your </a:t>
            </a:r>
            <a:r>
              <a:rPr lang="en-US" dirty="0" err="1"/>
              <a:t>Supabase</a:t>
            </a:r>
            <a:r>
              <a:rPr lang="en-US" dirty="0"/>
              <a:t> APIs remain reliable as your database schema evolves and your application scales.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Supabase</a:t>
            </a:r>
            <a:r>
              <a:rPr lang="en-US" dirty="0"/>
              <a:t> projects start with a </a:t>
            </a:r>
            <a:r>
              <a:rPr lang="en-US" b="1" dirty="0"/>
              <a:t>full Postgres database</a:t>
            </a:r>
            <a:r>
              <a:rPr lang="en-US" dirty="0"/>
              <a:t>, then add services. First, </a:t>
            </a:r>
            <a:r>
              <a:rPr lang="en-US" dirty="0" err="1"/>
              <a:t>Supabase</a:t>
            </a:r>
            <a:r>
              <a:rPr lang="en-US" dirty="0"/>
              <a:t> </a:t>
            </a:r>
            <a:r>
              <a:rPr lang="en-US" b="1" dirty="0"/>
              <a:t>automatically generates a REST API via </a:t>
            </a:r>
            <a:r>
              <a:rPr lang="en-US" b="1" dirty="0" err="1"/>
              <a:t>PostgREST</a:t>
            </a:r>
            <a:r>
              <a:rPr lang="en-US" dirty="0"/>
              <a:t> and a </a:t>
            </a:r>
            <a:r>
              <a:rPr lang="en-US" b="1" dirty="0" err="1"/>
              <a:t>GraphQL</a:t>
            </a:r>
            <a:r>
              <a:rPr lang="en-US" b="1" dirty="0"/>
              <a:t> API</a:t>
            </a:r>
            <a:r>
              <a:rPr lang="en-US" dirty="0"/>
              <a:t> via </a:t>
            </a:r>
            <a:r>
              <a:rPr lang="en-US" sz="1200" kern="1200" dirty="0" err="1">
                <a:solidFill>
                  <a:schemeClr val="tx1"/>
                </a:solidFill>
                <a:latin typeface="+mn-lt"/>
                <a:ea typeface="+mn-ea"/>
                <a:cs typeface="+mn-cs"/>
              </a:rPr>
              <a:t>pg_graphql</a:t>
            </a:r>
            <a:r>
              <a:rPr lang="en-US" dirty="0"/>
              <a:t>, so you can query your data over HTTP without writing server </a:t>
            </a:r>
            <a:r>
              <a:rPr lang="en-US" dirty="0" err="1"/>
              <a:t>code</a:t>
            </a:r>
            <a:r>
              <a:rPr lang="en-US" dirty="0" err="1">
                <a:hlinkClick r:id="rId3"/>
              </a:rPr>
              <a:t>supabase.com</a:t>
            </a:r>
            <a:r>
              <a:rPr lang="en-US" dirty="0"/>
              <a:t>. It offers </a:t>
            </a:r>
            <a:r>
              <a:rPr lang="en-US" b="1" dirty="0" err="1"/>
              <a:t>realtime</a:t>
            </a:r>
            <a:r>
              <a:rPr lang="en-US" b="1" dirty="0"/>
              <a:t> subscriptions and presence</a:t>
            </a:r>
            <a:r>
              <a:rPr lang="en-US" dirty="0"/>
              <a:t> so clients can listen for table changes and broadcast </a:t>
            </a:r>
            <a:r>
              <a:rPr lang="en-US" dirty="0" err="1"/>
              <a:t>messages</a:t>
            </a:r>
            <a:r>
              <a:rPr lang="en-US" dirty="0" err="1">
                <a:hlinkClick r:id="rId3"/>
              </a:rPr>
              <a:t>supabase.com</a:t>
            </a:r>
            <a:r>
              <a:rPr lang="en-US" dirty="0"/>
              <a:t>. </a:t>
            </a:r>
            <a:r>
              <a:rPr lang="en-US" dirty="0" err="1"/>
              <a:t>Supabase</a:t>
            </a:r>
            <a:r>
              <a:rPr lang="en-US" dirty="0"/>
              <a:t> includes built‑in </a:t>
            </a:r>
            <a:r>
              <a:rPr lang="en-US" b="1" dirty="0"/>
              <a:t>authentication and authorization</a:t>
            </a:r>
            <a:r>
              <a:rPr lang="en-US" dirty="0"/>
              <a:t>, supporting email, social and magic‑link logins, all governed by row‑level security </a:t>
            </a:r>
            <a:r>
              <a:rPr lang="en-US" dirty="0" err="1"/>
              <a:t>policies</a:t>
            </a:r>
            <a:r>
              <a:rPr lang="en-US" dirty="0" err="1">
                <a:hlinkClick r:id="rId3"/>
              </a:rPr>
              <a:t>supabase.com</a:t>
            </a:r>
            <a:r>
              <a:rPr lang="en-US" dirty="0"/>
              <a:t>. It provides </a:t>
            </a:r>
            <a:r>
              <a:rPr lang="en-US" b="1" dirty="0"/>
              <a:t>S3‑compatible storage with CDN caching</a:t>
            </a:r>
            <a:r>
              <a:rPr lang="en-US" dirty="0"/>
              <a:t> for files and </a:t>
            </a:r>
            <a:r>
              <a:rPr lang="en-US" dirty="0" err="1"/>
              <a:t>images</a:t>
            </a:r>
            <a:r>
              <a:rPr lang="en-US" dirty="0" err="1">
                <a:hlinkClick r:id="rId3"/>
              </a:rPr>
              <a:t>supabase.com</a:t>
            </a:r>
            <a:r>
              <a:rPr lang="en-US" dirty="0"/>
              <a:t>. Finally, </a:t>
            </a:r>
            <a:r>
              <a:rPr lang="en-US" dirty="0" err="1"/>
              <a:t>Supabase</a:t>
            </a:r>
            <a:r>
              <a:rPr lang="en-US" dirty="0"/>
              <a:t> offers </a:t>
            </a:r>
            <a:r>
              <a:rPr lang="en-US" b="1" dirty="0"/>
              <a:t>edge functions and platform tooling</a:t>
            </a:r>
            <a:r>
              <a:rPr lang="en-US" dirty="0"/>
              <a:t>—TypeScript functions deployed globally, daily backups, database branching and network </a:t>
            </a:r>
            <a:r>
              <a:rPr lang="en-US" dirty="0" err="1"/>
              <a:t>restrictions</a:t>
            </a:r>
            <a:r>
              <a:rPr lang="en-US" dirty="0" err="1">
                <a:hlinkClick r:id="rId3"/>
              </a:rPr>
              <a:t>supabase.com</a:t>
            </a:r>
            <a:r>
              <a:rPr lang="en-US" dirty="0"/>
              <a:t>. All of these layers sit on top of your Postgres database, so when you create a table or policy you’re directly controlling your API.</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Supabase’s</a:t>
            </a:r>
            <a:r>
              <a:rPr lang="en-US" dirty="0"/>
              <a:t> REST API is powered by </a:t>
            </a:r>
            <a:r>
              <a:rPr lang="en-US" b="1" dirty="0" err="1"/>
              <a:t>PostgREST</a:t>
            </a:r>
            <a:r>
              <a:rPr lang="en-US" dirty="0"/>
              <a:t>. </a:t>
            </a:r>
            <a:r>
              <a:rPr lang="en-US" dirty="0" err="1"/>
              <a:t>PostgREST</a:t>
            </a:r>
            <a:r>
              <a:rPr lang="en-US" dirty="0"/>
              <a:t> is a standalone server that turns your PostgreSQL schema directly into a RESTful </a:t>
            </a:r>
            <a:r>
              <a:rPr lang="en-US" dirty="0" err="1"/>
              <a:t>API</a:t>
            </a:r>
            <a:r>
              <a:rPr lang="en-US" dirty="0" err="1">
                <a:hlinkClick r:id="rId3"/>
              </a:rPr>
              <a:t>docs.postgrest.org</a:t>
            </a:r>
            <a:r>
              <a:rPr lang="en-US" dirty="0"/>
              <a:t>. The </a:t>
            </a:r>
            <a:r>
              <a:rPr lang="en-US" b="1" dirty="0"/>
              <a:t>database becomes the single source of truth</a:t>
            </a:r>
            <a:r>
              <a:rPr lang="en-US" dirty="0"/>
              <a:t>: endpoints mirror tables, views and functions—there’s no duplicated business </a:t>
            </a:r>
            <a:r>
              <a:rPr lang="en-US" dirty="0" err="1"/>
              <a:t>logic</a:t>
            </a:r>
            <a:r>
              <a:rPr lang="en-US" dirty="0" err="1">
                <a:hlinkClick r:id="rId3"/>
              </a:rPr>
              <a:t>docs.postgrest.org</a:t>
            </a:r>
            <a:r>
              <a:rPr lang="en-US" dirty="0"/>
              <a:t>. It encourages </a:t>
            </a:r>
            <a:r>
              <a:rPr lang="en-US" b="1" dirty="0"/>
              <a:t>declarative programming</a:t>
            </a:r>
            <a:r>
              <a:rPr lang="en-US" dirty="0"/>
              <a:t>: instead of iterating in application code, you express logic in SQL and rely on PostgreSQL’s query </a:t>
            </a:r>
            <a:r>
              <a:rPr lang="en-US" dirty="0" err="1"/>
              <a:t>planner</a:t>
            </a:r>
            <a:r>
              <a:rPr lang="en-US" dirty="0" err="1">
                <a:hlinkClick r:id="rId4"/>
              </a:rPr>
              <a:t>docs.postgrest.org</a:t>
            </a:r>
            <a:r>
              <a:rPr lang="en-US" dirty="0"/>
              <a:t>. </a:t>
            </a:r>
            <a:r>
              <a:rPr lang="en-US" dirty="0" err="1"/>
              <a:t>PostgREST</a:t>
            </a:r>
            <a:r>
              <a:rPr lang="en-US" dirty="0"/>
              <a:t> enforces a </a:t>
            </a:r>
            <a:r>
              <a:rPr lang="en-US" b="1" dirty="0"/>
              <a:t>leak‑proof abstraction</a:t>
            </a:r>
            <a:r>
              <a:rPr lang="en-US" dirty="0"/>
              <a:t>: you create new endpoints by defining SQL views or functions; there’s no ORM </a:t>
            </a:r>
            <a:r>
              <a:rPr lang="en-US" dirty="0" err="1"/>
              <a:t>layer</a:t>
            </a:r>
            <a:r>
              <a:rPr lang="en-US" dirty="0" err="1">
                <a:hlinkClick r:id="rId5"/>
              </a:rPr>
              <a:t>docs.postgrest.org</a:t>
            </a:r>
            <a:r>
              <a:rPr lang="en-US" dirty="0"/>
              <a:t>. Finally, </a:t>
            </a:r>
            <a:r>
              <a:rPr lang="en-US" dirty="0" err="1"/>
              <a:t>PostgREST</a:t>
            </a:r>
            <a:r>
              <a:rPr lang="en-US" dirty="0"/>
              <a:t> has a </a:t>
            </a:r>
            <a:r>
              <a:rPr lang="en-US" b="1" dirty="0"/>
              <a:t>focused scope</a:t>
            </a:r>
            <a:r>
              <a:rPr lang="en-US" dirty="0"/>
              <a:t>: it handles CRUD and authorization while leaving routing and caching to other </a:t>
            </a:r>
            <a:r>
              <a:rPr lang="en-US" dirty="0" err="1"/>
              <a:t>tools</a:t>
            </a:r>
            <a:r>
              <a:rPr lang="en-US" dirty="0" err="1">
                <a:hlinkClick r:id="rId5"/>
              </a:rPr>
              <a:t>docs.postgrest.org</a:t>
            </a:r>
            <a:r>
              <a:rPr lang="en-US" dirty="0"/>
              <a:t>. This philosophy keeps your API simple and efficient.</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The </a:t>
            </a:r>
            <a:r>
              <a:rPr lang="en-US" sz="1200" kern="1200" dirty="0">
                <a:solidFill>
                  <a:schemeClr val="tx1"/>
                </a:solidFill>
                <a:latin typeface="+mn-lt"/>
                <a:ea typeface="+mn-ea"/>
                <a:cs typeface="+mn-cs"/>
              </a:rPr>
              <a:t>/rest/v1</a:t>
            </a:r>
            <a:r>
              <a:rPr lang="en-US" dirty="0"/>
              <a:t> endpoint in </a:t>
            </a:r>
            <a:r>
              <a:rPr lang="en-US" dirty="0" err="1"/>
              <a:t>Supabase</a:t>
            </a:r>
            <a:r>
              <a:rPr lang="en-US" dirty="0"/>
              <a:t> exposes your schema. It’s </a:t>
            </a:r>
            <a:r>
              <a:rPr lang="en-US" b="1" dirty="0"/>
              <a:t>auto‑generated and instant</a:t>
            </a:r>
            <a:r>
              <a:rPr lang="en-US" dirty="0"/>
              <a:t>: create a table or view, and an endpoint appears </a:t>
            </a:r>
            <a:r>
              <a:rPr lang="en-US" dirty="0" err="1"/>
              <a:t>immediately</a:t>
            </a:r>
            <a:r>
              <a:rPr lang="en-US" dirty="0" err="1">
                <a:hlinkClick r:id="rId3"/>
              </a:rPr>
              <a:t>supabase.com</a:t>
            </a:r>
            <a:r>
              <a:rPr lang="en-US" dirty="0"/>
              <a:t>. The API is </a:t>
            </a:r>
            <a:r>
              <a:rPr lang="en-US" b="1" dirty="0"/>
              <a:t>self‑documenting</a:t>
            </a:r>
            <a:r>
              <a:rPr lang="en-US" dirty="0"/>
              <a:t>—the </a:t>
            </a:r>
            <a:r>
              <a:rPr lang="en-US" dirty="0" err="1"/>
              <a:t>Supabase</a:t>
            </a:r>
            <a:r>
              <a:rPr lang="en-US" dirty="0"/>
              <a:t> dashboard generates docs for each </a:t>
            </a:r>
            <a:r>
              <a:rPr lang="en-US" dirty="0" err="1"/>
              <a:t>endpoint</a:t>
            </a:r>
            <a:r>
              <a:rPr lang="en-US" dirty="0" err="1">
                <a:hlinkClick r:id="rId3"/>
              </a:rPr>
              <a:t>supabase.com</a:t>
            </a:r>
            <a:r>
              <a:rPr lang="en-US" dirty="0"/>
              <a:t>. It’s </a:t>
            </a:r>
            <a:r>
              <a:rPr lang="en-US" b="1" dirty="0"/>
              <a:t>secure</a:t>
            </a:r>
            <a:r>
              <a:rPr lang="en-US" dirty="0"/>
              <a:t>, enforcing row‑level security and requiring API keys or JWTs via an API </a:t>
            </a:r>
            <a:r>
              <a:rPr lang="en-US" dirty="0" err="1"/>
              <a:t>gateway</a:t>
            </a:r>
            <a:r>
              <a:rPr lang="en-US" dirty="0" err="1">
                <a:hlinkClick r:id="rId3"/>
              </a:rPr>
              <a:t>supabase.com</a:t>
            </a:r>
            <a:r>
              <a:rPr lang="en-US" dirty="0"/>
              <a:t>. It’s </a:t>
            </a:r>
            <a:r>
              <a:rPr lang="en-US" b="1" dirty="0"/>
              <a:t>fast and scalable</a:t>
            </a:r>
            <a:r>
              <a:rPr lang="en-US" dirty="0"/>
              <a:t>: each request translates to a single SQL statement, delivering high throughput ideal for serverless </a:t>
            </a:r>
            <a:r>
              <a:rPr lang="en-US" dirty="0" err="1"/>
              <a:t>workloads</a:t>
            </a:r>
            <a:r>
              <a:rPr lang="en-US" dirty="0" err="1">
                <a:hlinkClick r:id="rId3"/>
              </a:rPr>
              <a:t>supabase.com</a:t>
            </a:r>
            <a:r>
              <a:rPr lang="en-US" dirty="0"/>
              <a:t>. The API is </a:t>
            </a:r>
            <a:r>
              <a:rPr lang="en-US" b="1" dirty="0"/>
              <a:t>comprehensive</a:t>
            </a:r>
            <a:r>
              <a:rPr lang="en-US" dirty="0"/>
              <a:t>: you can perform CRUD operations, filter and order results, query nested relationships, call views and functions, and leverage computed columns and foreign </a:t>
            </a:r>
            <a:r>
              <a:rPr lang="en-US" dirty="0" err="1"/>
              <a:t>tables</a:t>
            </a:r>
            <a:r>
              <a:rPr lang="en-US" dirty="0" err="1">
                <a:hlinkClick r:id="rId3"/>
              </a:rPr>
              <a:t>supabase.com</a:t>
            </a:r>
            <a:r>
              <a:rPr lang="en-US" dirty="0"/>
              <a:t>. This means that almost anything you can express in SQL can be exposed over HTTP with minimal effort.</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b="1" dirty="0"/>
              <a:t>Postman</a:t>
            </a:r>
            <a:r>
              <a:rPr lang="en-US" dirty="0"/>
              <a:t> is our tool for exploring these APIs. It lets you </a:t>
            </a:r>
            <a:r>
              <a:rPr lang="en-US" b="1" dirty="0"/>
              <a:t>send and receive requests</a:t>
            </a:r>
            <a:r>
              <a:rPr lang="en-US" dirty="0"/>
              <a:t> with HTTP methods like GET, POST, PUT, PATCH and DELETE, specifying query params, headers and JSON </a:t>
            </a:r>
            <a:r>
              <a:rPr lang="en-US" dirty="0" err="1"/>
              <a:t>bodies</a:t>
            </a:r>
            <a:r>
              <a:rPr lang="en-US" dirty="0" err="1">
                <a:hlinkClick r:id="rId3"/>
              </a:rPr>
              <a:t>geeksforgeeks.org</a:t>
            </a:r>
            <a:r>
              <a:rPr lang="en-US" dirty="0"/>
              <a:t>. Postman provides </a:t>
            </a:r>
            <a:r>
              <a:rPr lang="en-US" b="1" dirty="0"/>
              <a:t>authentication helpers</a:t>
            </a:r>
            <a:r>
              <a:rPr lang="en-US" dirty="0"/>
              <a:t> for API keys, tokens, OAuth or basic </a:t>
            </a:r>
            <a:r>
              <a:rPr lang="en-US" dirty="0" err="1"/>
              <a:t>auth</a:t>
            </a:r>
            <a:r>
              <a:rPr lang="en-US" dirty="0" err="1">
                <a:hlinkClick r:id="rId3"/>
              </a:rPr>
              <a:t>geeksforgeeks.org</a:t>
            </a:r>
            <a:r>
              <a:rPr lang="en-US" dirty="0"/>
              <a:t>. You can </a:t>
            </a:r>
            <a:r>
              <a:rPr lang="en-US" b="1" dirty="0" err="1"/>
              <a:t>organise</a:t>
            </a:r>
            <a:r>
              <a:rPr lang="en-US" b="1" dirty="0"/>
              <a:t> requests into collections</a:t>
            </a:r>
            <a:r>
              <a:rPr lang="en-US" dirty="0"/>
              <a:t>, share them with teammates and reuse them across </a:t>
            </a:r>
            <a:r>
              <a:rPr lang="en-US" dirty="0" err="1"/>
              <a:t>projects</a:t>
            </a:r>
            <a:r>
              <a:rPr lang="en-US" dirty="0" err="1">
                <a:hlinkClick r:id="rId3"/>
              </a:rPr>
              <a:t>geeksforgeeks.org</a:t>
            </a:r>
            <a:r>
              <a:rPr lang="en-US" dirty="0"/>
              <a:t>. It supports </a:t>
            </a:r>
            <a:r>
              <a:rPr lang="en-US" b="1" dirty="0"/>
              <a:t>automated tests and monitors</a:t>
            </a:r>
            <a:r>
              <a:rPr lang="en-US" dirty="0"/>
              <a:t>: write JavaScript test scripts that run after each request and schedule monitors to validate your API </a:t>
            </a:r>
            <a:r>
              <a:rPr lang="en-US" dirty="0" err="1"/>
              <a:t>continuously</a:t>
            </a:r>
            <a:r>
              <a:rPr lang="en-US" dirty="0" err="1">
                <a:hlinkClick r:id="rId3"/>
              </a:rPr>
              <a:t>geeksforgeeks.org</a:t>
            </a:r>
            <a:r>
              <a:rPr lang="en-US" dirty="0"/>
              <a:t>. Postman can also generate documentation and mock servers from your </a:t>
            </a:r>
            <a:r>
              <a:rPr lang="en-US" dirty="0" err="1"/>
              <a:t>collections</a:t>
            </a:r>
            <a:r>
              <a:rPr lang="en-US" dirty="0" err="1">
                <a:hlinkClick r:id="rId3"/>
              </a:rPr>
              <a:t>geeksforgeeks.org</a:t>
            </a:r>
            <a:r>
              <a:rPr lang="en-US" dirty="0"/>
              <a:t>. Throughout this course, you’ll use Postman to interact with </a:t>
            </a:r>
            <a:r>
              <a:rPr lang="en-US" dirty="0" err="1"/>
              <a:t>Supabase</a:t>
            </a:r>
            <a:r>
              <a:rPr lang="en-US" dirty="0"/>
              <a:t> and verify that your SQL logic behaves as expected.</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Here’s how to test </a:t>
            </a:r>
            <a:r>
              <a:rPr lang="en-US" dirty="0" err="1"/>
              <a:t>Supabase</a:t>
            </a:r>
            <a:r>
              <a:rPr lang="en-US" dirty="0"/>
              <a:t> with Postman:</a:t>
            </a:r>
          </a:p>
          <a:p>
            <a:r>
              <a:rPr lang="en-US" b="1" dirty="0"/>
              <a:t>Find your project’s API URL</a:t>
            </a:r>
            <a:r>
              <a:rPr lang="en-US" dirty="0"/>
              <a:t>—it looks like </a:t>
            </a:r>
            <a:r>
              <a:rPr lang="en-US" sz="1200" kern="1200" dirty="0">
                <a:solidFill>
                  <a:schemeClr val="tx1"/>
                </a:solidFill>
                <a:latin typeface="+mn-lt"/>
                <a:ea typeface="+mn-ea"/>
                <a:cs typeface="+mn-cs"/>
              </a:rPr>
              <a:t>https://&lt;</a:t>
            </a:r>
            <a:r>
              <a:rPr lang="en-US" sz="1200" kern="1200" dirty="0" err="1">
                <a:solidFill>
                  <a:schemeClr val="tx1"/>
                </a:solidFill>
                <a:latin typeface="+mn-lt"/>
                <a:ea typeface="+mn-ea"/>
                <a:cs typeface="+mn-cs"/>
              </a:rPr>
              <a:t>project_ref</a:t>
            </a:r>
            <a:r>
              <a:rPr lang="en-US" sz="1200" kern="1200" dirty="0">
                <a:solidFill>
                  <a:schemeClr val="tx1"/>
                </a:solidFill>
                <a:latin typeface="+mn-lt"/>
                <a:ea typeface="+mn-ea"/>
                <a:cs typeface="+mn-cs"/>
              </a:rPr>
              <a:t>&gt;.</a:t>
            </a:r>
            <a:r>
              <a:rPr lang="en-US" sz="1200" kern="1200" dirty="0" err="1">
                <a:solidFill>
                  <a:schemeClr val="tx1"/>
                </a:solidFill>
                <a:latin typeface="+mn-lt"/>
                <a:ea typeface="+mn-ea"/>
                <a:cs typeface="+mn-cs"/>
              </a:rPr>
              <a:t>supabase.co</a:t>
            </a:r>
            <a:r>
              <a:rPr lang="en-US" sz="1200" kern="1200" dirty="0">
                <a:solidFill>
                  <a:schemeClr val="tx1"/>
                </a:solidFill>
                <a:latin typeface="+mn-lt"/>
                <a:ea typeface="+mn-ea"/>
                <a:cs typeface="+mn-cs"/>
              </a:rPr>
              <a:t>/rest/v1/</a:t>
            </a:r>
            <a:r>
              <a:rPr lang="en-US" dirty="0"/>
              <a:t>—and copy your API key from the </a:t>
            </a:r>
            <a:r>
              <a:rPr lang="en-US" dirty="0" err="1"/>
              <a:t>Supabase</a:t>
            </a:r>
            <a:r>
              <a:rPr lang="en-US" dirty="0"/>
              <a:t> </a:t>
            </a:r>
            <a:r>
              <a:rPr lang="en-US" dirty="0" err="1"/>
              <a:t>dashboard</a:t>
            </a:r>
            <a:r>
              <a:rPr lang="en-US" dirty="0" err="1">
                <a:hlinkClick r:id="rId3"/>
              </a:rPr>
              <a:t>supabase.com</a:t>
            </a:r>
            <a:r>
              <a:rPr lang="en-US" dirty="0"/>
              <a:t>.</a:t>
            </a:r>
          </a:p>
          <a:p>
            <a:r>
              <a:rPr lang="en-US" dirty="0"/>
              <a:t>In Postman, </a:t>
            </a:r>
            <a:r>
              <a:rPr lang="en-US" b="1" dirty="0"/>
              <a:t>create a new request</a:t>
            </a:r>
            <a:r>
              <a:rPr lang="en-US" dirty="0"/>
              <a:t> and set the URL to an endpoint, e.g., </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users?select</a:t>
            </a:r>
            <a:r>
              <a:rPr lang="en-US" sz="1200" kern="1200" dirty="0">
                <a:solidFill>
                  <a:schemeClr val="tx1"/>
                </a:solidFill>
                <a:latin typeface="+mn-lt"/>
                <a:ea typeface="+mn-ea"/>
                <a:cs typeface="+mn-cs"/>
              </a:rPr>
              <a:t>=</a:t>
            </a:r>
            <a:r>
              <a:rPr lang="en-US" sz="1200" kern="1200" dirty="0" err="1">
                <a:solidFill>
                  <a:schemeClr val="tx1"/>
                </a:solidFill>
                <a:latin typeface="+mn-lt"/>
                <a:ea typeface="+mn-ea"/>
                <a:cs typeface="+mn-cs"/>
              </a:rPr>
              <a:t>id,name</a:t>
            </a:r>
            <a:r>
              <a:rPr lang="en-US" dirty="0"/>
              <a:t>.</a:t>
            </a:r>
          </a:p>
          <a:p>
            <a:r>
              <a:rPr lang="en-US" b="1" dirty="0"/>
              <a:t>Add an </a:t>
            </a:r>
            <a:r>
              <a:rPr lang="en-US" sz="1200" b="1" kern="1200" dirty="0" err="1">
                <a:solidFill>
                  <a:schemeClr val="tx1"/>
                </a:solidFill>
                <a:latin typeface="+mn-lt"/>
                <a:ea typeface="+mn-ea"/>
                <a:cs typeface="+mn-cs"/>
              </a:rPr>
              <a:t>apikey</a:t>
            </a:r>
            <a:r>
              <a:rPr lang="en-US" b="1" dirty="0"/>
              <a:t> header</a:t>
            </a:r>
            <a:r>
              <a:rPr lang="en-US" dirty="0"/>
              <a:t> with your </a:t>
            </a:r>
            <a:r>
              <a:rPr lang="en-US" dirty="0" err="1"/>
              <a:t>Supabase</a:t>
            </a:r>
            <a:r>
              <a:rPr lang="en-US" dirty="0"/>
              <a:t> anonymous key or use the Bearer token helper to include a JWT.</a:t>
            </a:r>
          </a:p>
          <a:p>
            <a:r>
              <a:rPr lang="en-US" b="1" dirty="0"/>
              <a:t>Choose the appropriate HTTP method</a:t>
            </a:r>
            <a:r>
              <a:rPr lang="en-US" dirty="0"/>
              <a:t>: GET to read, POST to insert, PATCH to update, DELETE to remove.</a:t>
            </a:r>
          </a:p>
          <a:p>
            <a:r>
              <a:rPr lang="en-US" b="1" dirty="0"/>
              <a:t>Send the request and inspect the JSON response</a:t>
            </a:r>
            <a:r>
              <a:rPr lang="en-US" dirty="0"/>
              <a:t>. Add tests to assert status codes or field values, and chain requests to build workflows.</a:t>
            </a:r>
          </a:p>
          <a:p>
            <a:endParaRPr lang="en-US" dirty="0"/>
          </a:p>
          <a:p>
            <a:r>
              <a:rPr lang="en-US" dirty="0"/>
              <a:t>You can also create an </a:t>
            </a:r>
            <a:r>
              <a:rPr lang="en-US" b="1" dirty="0"/>
              <a:t>environment</a:t>
            </a:r>
            <a:r>
              <a:rPr lang="en-US" dirty="0"/>
              <a:t> in Postman with variables (</a:t>
            </a:r>
            <a:r>
              <a:rPr lang="en-US" sz="1200" kern="1200" dirty="0" err="1">
                <a:solidFill>
                  <a:schemeClr val="tx1"/>
                </a:solidFill>
                <a:latin typeface="+mn-lt"/>
                <a:ea typeface="+mn-ea"/>
                <a:cs typeface="+mn-cs"/>
              </a:rPr>
              <a:t>base_url</a:t>
            </a:r>
            <a:r>
              <a:rPr lang="en-US" dirty="0"/>
              <a:t>, </a:t>
            </a:r>
            <a:r>
              <a:rPr lang="en-US" sz="1200" kern="1200" dirty="0" err="1">
                <a:solidFill>
                  <a:schemeClr val="tx1"/>
                </a:solidFill>
                <a:latin typeface="+mn-lt"/>
                <a:ea typeface="+mn-ea"/>
                <a:cs typeface="+mn-cs"/>
              </a:rPr>
              <a:t>apikey</a:t>
            </a:r>
            <a:r>
              <a:rPr lang="en-US" dirty="0"/>
              <a:t>, </a:t>
            </a:r>
            <a:r>
              <a:rPr lang="en-US" sz="1200" kern="1200" dirty="0" err="1">
                <a:solidFill>
                  <a:schemeClr val="tx1"/>
                </a:solidFill>
                <a:latin typeface="+mn-lt"/>
                <a:ea typeface="+mn-ea"/>
                <a:cs typeface="+mn-cs"/>
              </a:rPr>
              <a:t>access_token</a:t>
            </a:r>
            <a:r>
              <a:rPr lang="en-US" dirty="0"/>
              <a:t>) to reuse across requests, and schedule monitors to run your collection on a schedule. This workflow will help you validate your APIs as your schema evolves.</a:t>
            </a:r>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To recap: </a:t>
            </a:r>
            <a:r>
              <a:rPr lang="en-US" b="1" dirty="0" err="1"/>
              <a:t>Supabase</a:t>
            </a:r>
            <a:r>
              <a:rPr lang="en-US" b="1" dirty="0"/>
              <a:t> extends PostgreSQL</a:t>
            </a:r>
            <a:r>
              <a:rPr lang="en-US" dirty="0"/>
              <a:t> by adding </a:t>
            </a:r>
            <a:r>
              <a:rPr lang="en-US" dirty="0" err="1"/>
              <a:t>realtime</a:t>
            </a:r>
            <a:r>
              <a:rPr lang="en-US" dirty="0"/>
              <a:t> updates, authentication, storage, edge functions and auto‑generated </a:t>
            </a:r>
            <a:r>
              <a:rPr lang="en-US" dirty="0" err="1"/>
              <a:t>APIs</a:t>
            </a:r>
            <a:r>
              <a:rPr lang="en-US" dirty="0" err="1">
                <a:hlinkClick r:id="rId3"/>
              </a:rPr>
              <a:t>supabase.com</a:t>
            </a:r>
            <a:r>
              <a:rPr lang="en-US" dirty="0"/>
              <a:t>. The </a:t>
            </a:r>
            <a:r>
              <a:rPr lang="en-US" sz="1200" kern="1200" dirty="0">
                <a:solidFill>
                  <a:schemeClr val="tx1"/>
                </a:solidFill>
                <a:latin typeface="+mn-lt"/>
                <a:ea typeface="+mn-ea"/>
                <a:cs typeface="+mn-cs"/>
              </a:rPr>
              <a:t>/rest/v1</a:t>
            </a:r>
            <a:r>
              <a:rPr lang="en-US" dirty="0"/>
              <a:t> endpoint exposes your schema as a secure, performant REST interface through </a:t>
            </a:r>
            <a:r>
              <a:rPr lang="en-US" dirty="0" err="1"/>
              <a:t>PostgREST</a:t>
            </a:r>
            <a:r>
              <a:rPr lang="en-US" dirty="0" err="1">
                <a:hlinkClick r:id="rId4"/>
              </a:rPr>
              <a:t>supabase.com</a:t>
            </a:r>
            <a:r>
              <a:rPr lang="en-US" dirty="0"/>
              <a:t>. </a:t>
            </a:r>
            <a:r>
              <a:rPr lang="en-US" b="1" dirty="0"/>
              <a:t>Postman</a:t>
            </a:r>
            <a:r>
              <a:rPr lang="en-US" dirty="0"/>
              <a:t> empowers you to explore, test and document these </a:t>
            </a:r>
            <a:r>
              <a:rPr lang="en-US" dirty="0" err="1"/>
              <a:t>APIs</a:t>
            </a:r>
            <a:r>
              <a:rPr lang="en-US" dirty="0" err="1">
                <a:hlinkClick r:id="rId5"/>
              </a:rPr>
              <a:t>geeksforgeeks.org</a:t>
            </a:r>
            <a:r>
              <a:rPr lang="en-US" dirty="0"/>
              <a:t>. Together, these tools provide a powerful learning platform. Over the course you’ll </a:t>
            </a:r>
            <a:r>
              <a:rPr lang="en-US" dirty="0" err="1"/>
              <a:t>practise</a:t>
            </a:r>
            <a:r>
              <a:rPr lang="en-US" dirty="0"/>
              <a:t> efficient SQL query strategies, implement row‑level security, administer your database and build professional‑grade APIs—skills that are valuable in software engineering, IT, DB admin, project management and cybersecurity.</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a:t>Each </a:t>
            </a:r>
            <a:r>
              <a:rPr lang="en-US" dirty="0" err="1"/>
              <a:t>Supabase</a:t>
            </a:r>
            <a:r>
              <a:rPr lang="en-US" dirty="0"/>
              <a:t> project is a </a:t>
            </a:r>
            <a:r>
              <a:rPr lang="en-US" b="1" dirty="0"/>
              <a:t>full Postgres database</a:t>
            </a:r>
            <a:r>
              <a:rPr lang="en-US" dirty="0"/>
              <a:t> that you can connect to with </a:t>
            </a:r>
            <a:r>
              <a:rPr lang="en-US" sz="1200" kern="1200" dirty="0" err="1">
                <a:solidFill>
                  <a:schemeClr val="tx1"/>
                </a:solidFill>
                <a:latin typeface="+mn-lt"/>
                <a:ea typeface="+mn-ea"/>
                <a:cs typeface="+mn-cs"/>
              </a:rPr>
              <a:t>psql</a:t>
            </a:r>
            <a:r>
              <a:rPr lang="en-US" dirty="0"/>
              <a:t> or </a:t>
            </a:r>
            <a:r>
              <a:rPr lang="en-US" dirty="0" err="1"/>
              <a:t>pgAdmin</a:t>
            </a:r>
            <a:r>
              <a:rPr lang="en-US" dirty="0" err="1">
                <a:hlinkClick r:id="rId3"/>
              </a:rPr>
              <a:t>supabase.com</a:t>
            </a:r>
            <a:r>
              <a:rPr lang="en-US" dirty="0"/>
              <a:t>. </a:t>
            </a:r>
            <a:r>
              <a:rPr lang="en-US" dirty="0" err="1"/>
              <a:t>Supabase</a:t>
            </a:r>
            <a:r>
              <a:rPr lang="en-US" dirty="0"/>
              <a:t> layers services on top: it provides </a:t>
            </a:r>
            <a:r>
              <a:rPr lang="en-US" b="1" dirty="0"/>
              <a:t>authentication and storage</a:t>
            </a:r>
            <a:r>
              <a:rPr lang="en-US" dirty="0"/>
              <a:t>, </a:t>
            </a:r>
            <a:r>
              <a:rPr lang="en-US" b="1" dirty="0" err="1"/>
              <a:t>realtime</a:t>
            </a:r>
            <a:r>
              <a:rPr lang="en-US" b="1" dirty="0"/>
              <a:t> streams of table changes</a:t>
            </a:r>
            <a:r>
              <a:rPr lang="en-US" dirty="0"/>
              <a:t>, and even </a:t>
            </a:r>
            <a:r>
              <a:rPr lang="en-US" b="1" dirty="0"/>
              <a:t>vector search</a:t>
            </a:r>
            <a:r>
              <a:rPr lang="en-US" dirty="0"/>
              <a:t> for AI </a:t>
            </a:r>
            <a:r>
              <a:rPr lang="en-US" dirty="0" err="1"/>
              <a:t>workloads</a:t>
            </a:r>
            <a:r>
              <a:rPr lang="en-US" dirty="0" err="1">
                <a:hlinkClick r:id="rId3"/>
              </a:rPr>
              <a:t>supabase.com</a:t>
            </a:r>
            <a:r>
              <a:rPr lang="en-US" dirty="0"/>
              <a:t>. It supports </a:t>
            </a:r>
            <a:r>
              <a:rPr lang="en-US" b="1" dirty="0"/>
              <a:t>database branching and daily backups</a:t>
            </a:r>
            <a:r>
              <a:rPr lang="en-US" dirty="0"/>
              <a:t>, so you can experiment safely and restore data if needed. The </a:t>
            </a:r>
            <a:r>
              <a:rPr lang="en-US" b="1" dirty="0"/>
              <a:t>integrated dashboard</a:t>
            </a:r>
            <a:r>
              <a:rPr lang="en-US" dirty="0"/>
              <a:t> lets you manage tables, policies, functions and logs, giving you visibility into performance and query plans. Because </a:t>
            </a:r>
            <a:r>
              <a:rPr lang="en-US" dirty="0" err="1"/>
              <a:t>Supabase</a:t>
            </a:r>
            <a:r>
              <a:rPr lang="en-US" dirty="0"/>
              <a:t> builds on standard Postgres, you retain all of Postgres’s features—extensions, indexes, and full SQL—while gaining these platform services.</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a:p>
        </p:txBody>
      </p:sp>
      <p:sp>
        <p:nvSpPr>
          <p:cNvPr id="3" name="Notes Placeholder 2"/>
          <p:cNvSpPr>
            <a:spLocks noGrp="1"/>
          </p:cNvSpPr>
          <p:nvPr>
            <p:ph type="body" idx="1"/>
          </p:nvPr>
        </p:nvSpPr>
        <p:spPr/>
        <p:txBody>
          <a:bodyPr/>
          <a:lstStyle/>
          <a:p>
            <a:r>
              <a:rPr lang="en-US" dirty="0" err="1"/>
              <a:t>Supabase</a:t>
            </a:r>
            <a:r>
              <a:rPr lang="en-US" dirty="0"/>
              <a:t> differentiates itself from a plain Postgres deployment in several ways. It supplies an </a:t>
            </a:r>
            <a:r>
              <a:rPr lang="en-US" b="1" dirty="0"/>
              <a:t>API layer</a:t>
            </a:r>
            <a:r>
              <a:rPr lang="en-US" dirty="0"/>
              <a:t>—REST and </a:t>
            </a:r>
            <a:r>
              <a:rPr lang="en-US" dirty="0" err="1"/>
              <a:t>GraphQL</a:t>
            </a:r>
            <a:r>
              <a:rPr lang="en-US" dirty="0"/>
              <a:t> endpoints—whereas vanilla Postgres only offers SQL </a:t>
            </a:r>
            <a:r>
              <a:rPr lang="en-US" dirty="0" err="1"/>
              <a:t>access</a:t>
            </a:r>
            <a:r>
              <a:rPr lang="en-US" dirty="0" err="1">
                <a:hlinkClick r:id="rId3"/>
              </a:rPr>
              <a:t>supabase.com</a:t>
            </a:r>
            <a:r>
              <a:rPr lang="en-US" dirty="0"/>
              <a:t>. It integrates </a:t>
            </a:r>
            <a:r>
              <a:rPr lang="en-US" b="1" dirty="0"/>
              <a:t>authentication and row‑level security</a:t>
            </a:r>
            <a:r>
              <a:rPr lang="en-US" dirty="0"/>
              <a:t>, mapping JWT claims to roles so you can implement per‑row access control in SQL. </a:t>
            </a:r>
            <a:r>
              <a:rPr lang="en-US" dirty="0" err="1"/>
              <a:t>Supabase</a:t>
            </a:r>
            <a:r>
              <a:rPr lang="en-US" dirty="0"/>
              <a:t> adds </a:t>
            </a:r>
            <a:r>
              <a:rPr lang="en-US" b="1" dirty="0" err="1"/>
              <a:t>realtime</a:t>
            </a:r>
            <a:r>
              <a:rPr lang="en-US" b="1" dirty="0"/>
              <a:t> streaming</a:t>
            </a:r>
            <a:r>
              <a:rPr lang="en-US" dirty="0"/>
              <a:t> via </a:t>
            </a:r>
            <a:r>
              <a:rPr lang="en-US" dirty="0" err="1"/>
              <a:t>WebSockets</a:t>
            </a:r>
            <a:r>
              <a:rPr lang="en-US" dirty="0"/>
              <a:t>, letting clients subscribe to inserts, updates and </a:t>
            </a:r>
            <a:r>
              <a:rPr lang="en-US" dirty="0" err="1"/>
              <a:t>deletes</a:t>
            </a:r>
            <a:r>
              <a:rPr lang="en-US" dirty="0" err="1">
                <a:hlinkClick r:id="rId3"/>
              </a:rPr>
              <a:t>supabase.com</a:t>
            </a:r>
            <a:r>
              <a:rPr lang="en-US" dirty="0"/>
              <a:t>. It includes </a:t>
            </a:r>
            <a:r>
              <a:rPr lang="en-US" b="1" dirty="0"/>
              <a:t>object storage with CDN caching</a:t>
            </a:r>
            <a:r>
              <a:rPr lang="en-US" dirty="0"/>
              <a:t> for files and </a:t>
            </a:r>
            <a:r>
              <a:rPr lang="en-US" dirty="0" err="1"/>
              <a:t>media</a:t>
            </a:r>
            <a:r>
              <a:rPr lang="en-US" dirty="0" err="1">
                <a:hlinkClick r:id="rId3"/>
              </a:rPr>
              <a:t>supabase.com</a:t>
            </a:r>
            <a:r>
              <a:rPr lang="en-US" dirty="0"/>
              <a:t>. </a:t>
            </a:r>
            <a:r>
              <a:rPr lang="en-US" dirty="0" err="1"/>
              <a:t>Supabase</a:t>
            </a:r>
            <a:r>
              <a:rPr lang="en-US" dirty="0"/>
              <a:t> provides </a:t>
            </a:r>
            <a:r>
              <a:rPr lang="en-US" b="1" dirty="0"/>
              <a:t>edge functions and scheduled jobs</a:t>
            </a:r>
            <a:r>
              <a:rPr lang="en-US" dirty="0"/>
              <a:t> (serverless functions) to run custom logic near your users. It also supports </a:t>
            </a:r>
            <a:r>
              <a:rPr lang="en-US" b="1" dirty="0"/>
              <a:t>vector embeddings and database branching</a:t>
            </a:r>
            <a:r>
              <a:rPr lang="en-US" dirty="0"/>
              <a:t>, enabling similarity search and isolated development branches. These layers transform Postgres into a backend platform for modern applications.</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docs.postgrest.org/en/v13/#:~:text=PostgREST%20is%20a%20standalone%20web,the%20API%20endpoints%20and%20operations"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supabase.com/docs/guides/getting-started/features#:~:text=This%20is%20a%20non,Supabase%20provides%20for%20every%20project" TargetMode="External"/><Relationship Id="rId4" Type="http://schemas.openxmlformats.org/officeDocument/2006/relationships/hyperlink" Target="https://docs.postgrest.org/en/v13/#:~:text=PostgREST%20is%20a%20standalone%20web,the%20API%20endpoints%20and%20operation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supabase.com/docs/guides/database/postgres/row-level-security#:~:text=You%20can%20enable%20RLS%20for,claus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hyperlink" Target="https://supabase.com/docs/guides/database/postgres/row-level-security#:~:text=,the%20actual%20Polic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supabase.com/docs/guides/api#:~:text=Supabase%20provides%20a%20RESTful%20API,project_ref%3E.supabase.co%2Frest%2Fv1"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hyperlink" Target="https://supabase.com/docs/guides/database/postgres/row-level-security#:~:text=You%20can%20enable%20RLS%20for,clause"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hyperlink" Target="https://learning.postman.com/docs/introduction/overview/#:~:text=Postman%20provides%20a%20variety%20of,the%20latest%20version%20of%20Postman" TargetMode="External"/><Relationship Id="rId4" Type="http://schemas.openxmlformats.org/officeDocument/2006/relationships/hyperlink" Target="https://learning.postman.com/docs/introduction/overview/#:~:text=Postman%20provides%20a%20variety%20of,on%20API%20definitions%20and%20scripts"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learning.postman.com/docs/introduction/overview/#:~:text=Postman%20provides%20a%20variety%20of,on%20API%20definitions%20and%20scripts"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hyperlink" Target="https://supabase.com/docs/guides/api#:~:text=Supabase%20provides%20a%20RESTful%20API,project_ref%3E.supabase.co%2Frest%2Fv1"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supabase.com/docs/guides/getting-started/features#:~:text=This%20is%20a%20non,Supabase%20provides%20for%20every%20projec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docs.postgrest.org/en/v13/#:~:text=PostgREST%20is%20a%20standalone%20web,the%20API%20endpoints%20and%20operations" TargetMode="External"/><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supabase.com/docs/guides/api#:~:text=Supabase%20auto,interface%2C%20directly%20from%20the%20browser" TargetMode="Externa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www.geeksforgeeks.org/web-tech/introduction-postman-api-development/#:~:text=Postman%20is%20a%20powerful%20API,tools%20for%20modern%20API%20development"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hyperlink" Target="https://www.geeksforgeeks.org/web-tech/introduction-postman-api-development/#:~:text=Postman%20is%20a%20powerful%20API,tools%20for%20modern%20API%20development" TargetMode="External"/><Relationship Id="rId5" Type="http://schemas.openxmlformats.org/officeDocument/2006/relationships/hyperlink" Target="https://supabase.com/docs/guides/api#:~:text=Supabase%20auto,interface%2C%20directly%20from%20the%20browser" TargetMode="External"/><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hyperlink" Target="https://supabase.com/docs/guides/getting-started/features#:~:text=This%20is%20a%20non,Supabase%20provides%20for%20every%20projec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geeksforgeeks.org/web-tech/introduction-postman-api-development/#:~:text=Postman%20is%20a%20powerful%20API,tools%20for%20modern%20API%20development" TargetMode="External"/><Relationship Id="rId5" Type="http://schemas.openxmlformats.org/officeDocument/2006/relationships/hyperlink" Target="https://supabase.com/docs/guides/api#:~:text=Supabase%20auto,interface%2C%20directly%20from%20the%20browser" TargetMode="External"/><Relationship Id="rId4" Type="http://schemas.openxmlformats.org/officeDocument/2006/relationships/hyperlink" Target="https://docs.postgrest.org/en/v13/#:~:text=PostgREST%20is%20a%20standalone%20web,the%20API%20endpoints%20and%20operation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hyperlink" Target="https://supabase.com/docs/guides/getting-started/features#:~:text=This%20is%20a%20non,Supabase%20provides%20for%20every%20project"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hyperlink" Target="https://supabase.com/docs/guides/api#:~:text=Supabase%20provides%20a%20RESTful%20API,project_ref%3E.supabase.co%2Frest%2Fv1" TargetMode="External"/><Relationship Id="rId4" Type="http://schemas.openxmlformats.org/officeDocument/2006/relationships/hyperlink" Target="https://supabase.com/docs/guides/getting-started/features#:~:text=This%20is%20a%20non,Supabase%20provides%20for%20every%20project" TargetMode="Externa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Image 0" descr="/home/oai/share/377958ab-2cf3-4cd0-a5de-fca14217da84.png"/>
          <p:cNvPicPr>
            <a:picLocks noChangeAspect="1"/>
          </p:cNvPicPr>
          <p:nvPr/>
        </p:nvPicPr>
        <p:blipFill>
          <a:blip r:embed="rId3"/>
          <a:srcRect l="5556" r="5556"/>
          <a:stretch/>
        </p:blipFill>
        <p:spPr>
          <a:xfrm>
            <a:off x="5486400" y="457200"/>
            <a:ext cx="3657600" cy="4114800"/>
          </a:xfrm>
          <a:prstGeom prst="rect">
            <a:avLst/>
          </a:prstGeom>
        </p:spPr>
      </p:pic>
      <p:sp>
        <p:nvSpPr>
          <p:cNvPr id="3" name="Text 0"/>
          <p:cNvSpPr/>
          <p:nvPr/>
        </p:nvSpPr>
        <p:spPr>
          <a:xfrm>
            <a:off x="457200" y="1463040"/>
            <a:ext cx="5029200" cy="1097280"/>
          </a:xfrm>
          <a:prstGeom prst="rect">
            <a:avLst/>
          </a:prstGeom>
          <a:noFill/>
          <a:ln/>
        </p:spPr>
        <p:txBody>
          <a:bodyPr wrap="square" rtlCol="0" anchor="ctr"/>
          <a:lstStyle/>
          <a:p>
            <a:pPr marL="0" indent="0" algn="l">
              <a:buNone/>
            </a:pPr>
            <a:r>
              <a:rPr lang="en-US" sz="3600" b="1" dirty="0">
                <a:solidFill>
                  <a:srgbClr val="030A18"/>
                </a:solidFill>
              </a:rPr>
              <a:t>Supabase, PostgREST &amp; Postman</a:t>
            </a:r>
            <a:endParaRPr lang="en-US" sz="3600" dirty="0"/>
          </a:p>
        </p:txBody>
      </p:sp>
      <p:sp>
        <p:nvSpPr>
          <p:cNvPr id="4" name="Text 1"/>
          <p:cNvSpPr/>
          <p:nvPr/>
        </p:nvSpPr>
        <p:spPr>
          <a:xfrm>
            <a:off x="457200" y="2743200"/>
            <a:ext cx="5029200" cy="731520"/>
          </a:xfrm>
          <a:prstGeom prst="rect">
            <a:avLst/>
          </a:prstGeom>
          <a:noFill/>
          <a:ln/>
        </p:spPr>
        <p:txBody>
          <a:bodyPr wrap="square" rtlCol="0" anchor="ctr"/>
          <a:lstStyle/>
          <a:p>
            <a:pPr marL="0" indent="0" algn="l">
              <a:buNone/>
            </a:pPr>
            <a:r>
              <a:rPr lang="en-US" sz="1200" dirty="0">
                <a:solidFill>
                  <a:srgbClr val="030A18"/>
                </a:solidFill>
              </a:rPr>
              <a:t>Enhancing PostgreSQL with Auto‑Generated APIs &amp; API Testing</a:t>
            </a:r>
            <a:endParaRPr lang="en-US" sz="1200" dirty="0"/>
          </a:p>
        </p:txBody>
      </p:sp>
      <p:sp>
        <p:nvSpPr>
          <p:cNvPr id="5" name="Text 2"/>
          <p:cNvSpPr/>
          <p:nvPr/>
        </p:nvSpPr>
        <p:spPr>
          <a:xfrm>
            <a:off x="457200" y="4023360"/>
            <a:ext cx="5029200" cy="457200"/>
          </a:xfrm>
          <a:prstGeom prst="rect">
            <a:avLst/>
          </a:prstGeom>
          <a:noFill/>
          <a:ln/>
        </p:spPr>
        <p:txBody>
          <a:bodyPr wrap="square" rtlCol="0" anchor="ctr"/>
          <a:lstStyle/>
          <a:p>
            <a:pPr marL="0" indent="0" algn="l">
              <a:buNone/>
            </a:pPr>
            <a:r>
              <a:rPr lang="en-US" sz="1200" dirty="0">
                <a:solidFill>
                  <a:srgbClr val="030A18"/>
                </a:solidFill>
              </a:rPr>
              <a:t>September 2025</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PostgREST &amp; Declarative Design</a:t>
            </a:r>
            <a:endParaRPr lang="en-US" sz="2400" dirty="0"/>
          </a:p>
        </p:txBody>
      </p:sp>
      <p:sp>
        <p:nvSpPr>
          <p:cNvPr id="3" name="Text 1"/>
          <p:cNvSpPr/>
          <p:nvPr/>
        </p:nvSpPr>
        <p:spPr>
          <a:xfrm>
            <a:off x="457200" y="1280160"/>
            <a:ext cx="8503920" cy="3291840"/>
          </a:xfrm>
          <a:prstGeom prst="rect">
            <a:avLst/>
          </a:prstGeom>
          <a:noFill/>
          <a:ln/>
        </p:spPr>
        <p:txBody>
          <a:bodyPr wrap="square" rtlCol="0" anchor="ctr"/>
          <a:lstStyle/>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Turns your database directly into a RESTful API; endpoints mirror tables, views and functions.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Database as single source of truth — no duplicate business logic or ORM layers.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Declarative programming: rely on SQL and the query planner instead of imperatively looping through records.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Leak‑proof abstraction: create new endpoints by defining views in SQL.</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Focused scope: PostgREST handles CRUD and authorization, letting other tools manage routing and caching.</a:t>
            </a:r>
            <a:endParaRPr lang="en-US" sz="1200" dirty="0"/>
          </a:p>
        </p:txBody>
      </p:sp>
      <p:sp>
        <p:nvSpPr>
          <p:cNvPr id="4"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3"/>
              </a:rPr>
              <a:t>[6]</a:t>
            </a:r>
            <a:endParaRPr lang="en-US" sz="6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System Architecture</a:t>
            </a:r>
            <a:endParaRPr lang="en-US" sz="2400" dirty="0"/>
          </a:p>
        </p:txBody>
      </p:sp>
      <p:pic>
        <p:nvPicPr>
          <p:cNvPr id="3" name="Image 0" descr="/home/oai/share/relationship_diagram_revised.png"/>
          <p:cNvPicPr>
            <a:picLocks noChangeAspect="1"/>
          </p:cNvPicPr>
          <p:nvPr/>
        </p:nvPicPr>
        <p:blipFill>
          <a:blip r:embed="rId3"/>
          <a:srcRect l="2000" r="2000"/>
          <a:stretch/>
        </p:blipFill>
        <p:spPr>
          <a:xfrm>
            <a:off x="914400" y="1554480"/>
            <a:ext cx="7315200" cy="2286000"/>
          </a:xfrm>
          <a:prstGeom prst="rect">
            <a:avLst/>
          </a:prstGeom>
        </p:spPr>
      </p:pic>
      <p:sp>
        <p:nvSpPr>
          <p:cNvPr id="4" name="Text 1"/>
          <p:cNvSpPr/>
          <p:nvPr/>
        </p:nvSpPr>
        <p:spPr>
          <a:xfrm>
            <a:off x="457200" y="4023360"/>
            <a:ext cx="8229600" cy="914400"/>
          </a:xfrm>
          <a:prstGeom prst="rect">
            <a:avLst/>
          </a:prstGeom>
          <a:noFill/>
          <a:ln/>
        </p:spPr>
        <p:txBody>
          <a:bodyPr wrap="square" rtlCol="0" anchor="ctr"/>
          <a:lstStyle/>
          <a:p>
            <a:pPr marL="0" indent="0">
              <a:buNone/>
            </a:pPr>
            <a:r>
              <a:rPr lang="en-US" sz="1200" dirty="0">
                <a:solidFill>
                  <a:srgbClr val="030A18"/>
                </a:solidFill>
              </a:rPr>
              <a:t>Data flows from PostgreSQL through the Supabase platform and PostgREST to the /rest/v1 API, which can be consumed by clients like Postman.</a:t>
            </a:r>
            <a:endParaRPr lang="en-US" sz="1200" dirty="0"/>
          </a:p>
        </p:txBody>
      </p:sp>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[6]</a:t>
            </a:r>
            <a:r>
              <a:rPr lang="en-US" sz="600" u="sng" dirty="0">
                <a:solidFill>
                  <a:srgbClr val="030A18"/>
                </a:solidFill>
              </a:rPr>
              <a:t>  </a:t>
            </a:r>
            <a:r>
              <a:rPr lang="en-US" sz="600" u="sng" dirty="0">
                <a:solidFill>
                  <a:srgbClr val="030A18"/>
                </a:solidFill>
                <a:hlinkClick r:id="rId5"/>
              </a:rPr>
              <a:t>[1]</a:t>
            </a:r>
            <a:endParaRPr lang="en-US" sz="6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Row Level Security &amp; Policies</a:t>
            </a:r>
            <a:endParaRPr lang="en-US" sz="2400" dirty="0"/>
          </a:p>
        </p:txBody>
      </p:sp>
      <p:sp>
        <p:nvSpPr>
          <p:cNvPr id="3" name="Text 1"/>
          <p:cNvSpPr/>
          <p:nvPr/>
        </p:nvSpPr>
        <p:spPr>
          <a:xfrm>
            <a:off x="457200" y="1280160"/>
            <a:ext cx="5029200" cy="3108960"/>
          </a:xfrm>
          <a:prstGeom prst="rect">
            <a:avLst/>
          </a:prstGeom>
          <a:noFill/>
          <a:ln/>
        </p:spPr>
        <p:txBody>
          <a:bodyPr wrap="square" rtlCol="0" anchor="ctr"/>
          <a:lstStyle/>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Enable RLS on a table: ALTER TABLE &lt;table&gt; ENABLE ROW LEVEL SECURITY;</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No data is accessible via the anon key until policies are defined.</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Requests are mapped to Postgres roles: anon and authenticated.</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Policies are SQL expressions evaluated as WHERE clauses.</a:t>
            </a:r>
            <a:endParaRPr lang="en-US" sz="1200" dirty="0"/>
          </a:p>
        </p:txBody>
      </p:sp>
      <p:sp>
        <p:nvSpPr>
          <p:cNvPr id="4" name="Text 2"/>
          <p:cNvSpPr/>
          <p:nvPr/>
        </p:nvSpPr>
        <p:spPr>
          <a:xfrm>
            <a:off x="5577840" y="1280160"/>
            <a:ext cx="3566160" cy="3108960"/>
          </a:xfrm>
          <a:prstGeom prst="rect">
            <a:avLst/>
          </a:prstGeom>
          <a:solidFill>
            <a:srgbClr val="F5F5F5"/>
          </a:solidFill>
          <a:ln/>
        </p:spPr>
        <p:txBody>
          <a:bodyPr wrap="square" lIns="1270" tIns="1270" rIns="1270" bIns="1270" rtlCol="0" anchor="ctr"/>
          <a:lstStyle/>
          <a:p>
            <a:pPr marL="0" indent="0">
              <a:buNone/>
            </a:pPr>
            <a:r>
              <a:rPr lang="en-US" sz="800" dirty="0">
                <a:solidFill>
                  <a:srgbClr val="030A18"/>
                </a:solidFill>
                <a:latin typeface="Courier New" pitchFamily="34" charset="0"/>
                <a:ea typeface="Courier New" pitchFamily="34" charset="-122"/>
                <a:cs typeface="Courier New" pitchFamily="34" charset="-120"/>
              </a:rPr>
              <a:t>-- Enable RLS and define policies
ALTER TABLE public.todos ENABLE ROW LEVEL SECURITY;
CREATE POLICY todo_select_own ON public.todos FOR SELECT USING ((auth.uid()) = user_id);
CREATE POLICY todo_modify_own ON public.todos FOR ALL USING ((auth.uid()) = user_id);</a:t>
            </a:r>
            <a:endParaRPr lang="en-US" sz="800" dirty="0"/>
          </a:p>
        </p:txBody>
      </p:sp>
      <p:sp>
        <p:nvSpPr>
          <p:cNvPr id="5" name="Text 3"/>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3"/>
              </a:rPr>
              <a:t>[4]</a:t>
            </a:r>
            <a:r>
              <a:rPr lang="en-US" sz="600" u="sng" dirty="0">
                <a:solidFill>
                  <a:srgbClr val="030A18"/>
                </a:solidFill>
              </a:rPr>
              <a:t>  </a:t>
            </a:r>
            <a:r>
              <a:rPr lang="en-US" sz="600" u="sng" dirty="0">
                <a:solidFill>
                  <a:srgbClr val="030A18"/>
                </a:solidFill>
                <a:hlinkClick r:id="rId4"/>
              </a:rPr>
              <a:t>[5]</a:t>
            </a:r>
            <a:endParaRPr lang="en-US" sz="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From SQL to REST: Examples</a:t>
            </a:r>
            <a:endParaRPr lang="en-US" sz="2400" dirty="0"/>
          </a:p>
        </p:txBody>
      </p:sp>
      <p:sp>
        <p:nvSpPr>
          <p:cNvPr id="3" name="Text 1"/>
          <p:cNvSpPr/>
          <p:nvPr/>
        </p:nvSpPr>
        <p:spPr>
          <a:xfrm>
            <a:off x="457200" y="1371600"/>
            <a:ext cx="3840480" cy="3108960"/>
          </a:xfrm>
          <a:prstGeom prst="rect">
            <a:avLst/>
          </a:prstGeom>
          <a:solidFill>
            <a:srgbClr val="F5F5F5"/>
          </a:solidFill>
          <a:ln/>
        </p:spPr>
        <p:txBody>
          <a:bodyPr wrap="square" lIns="1270" tIns="1270" rIns="1270" bIns="1270" rtlCol="0" anchor="ctr"/>
          <a:lstStyle/>
          <a:p>
            <a:pPr marL="0" indent="0">
              <a:buNone/>
            </a:pPr>
            <a:r>
              <a:rPr lang="en-US" sz="800" dirty="0">
                <a:solidFill>
                  <a:srgbClr val="030A18"/>
                </a:solidFill>
                <a:latin typeface="Courier New" pitchFamily="34" charset="0"/>
                <a:ea typeface="Courier New" pitchFamily="34" charset="-122"/>
                <a:cs typeface="Courier New" pitchFamily="34" charset="-120"/>
              </a:rPr>
              <a:t>SELECT id, task FROM todos WHERE is_done = FALSE ORDER BY inserted_at DESC;INSERT INTO todos (user_id, task) VALUES ('&lt;uuid&gt;', 'Finish homework');SELECT * FROM search_todos('homework');</a:t>
            </a:r>
            <a:endParaRPr lang="en-US" sz="800" dirty="0"/>
          </a:p>
        </p:txBody>
      </p:sp>
      <p:sp>
        <p:nvSpPr>
          <p:cNvPr id="4" name="Text 2"/>
          <p:cNvSpPr/>
          <p:nvPr/>
        </p:nvSpPr>
        <p:spPr>
          <a:xfrm>
            <a:off x="4572000" y="1371600"/>
            <a:ext cx="4114800" cy="3108960"/>
          </a:xfrm>
          <a:prstGeom prst="rect">
            <a:avLst/>
          </a:prstGeom>
          <a:solidFill>
            <a:srgbClr val="F5F5F5"/>
          </a:solidFill>
          <a:ln/>
        </p:spPr>
        <p:txBody>
          <a:bodyPr wrap="square" lIns="1270" tIns="1270" rIns="1270" bIns="1270" rtlCol="0" anchor="ctr"/>
          <a:lstStyle/>
          <a:p>
            <a:pPr marL="0" indent="0">
              <a:buNone/>
            </a:pPr>
            <a:r>
              <a:rPr lang="en-US" sz="800" dirty="0">
                <a:solidFill>
                  <a:srgbClr val="030A18"/>
                </a:solidFill>
                <a:latin typeface="Courier New" pitchFamily="34" charset="0"/>
                <a:ea typeface="Courier New" pitchFamily="34" charset="-122"/>
                <a:cs typeface="Courier New" pitchFamily="34" charset="-120"/>
              </a:rPr>
              <a:t>GET /rest/v1/todos?select=id,task&amp;is_done=eq.false&amp;order=inserted_at.descPOST /rest/v1/todos</a:t>
            </a:r>
            <a:endParaRPr lang="en-US" sz="800" dirty="0"/>
          </a:p>
          <a:p>
            <a:pPr marL="0" indent="0">
              <a:buNone/>
            </a:pPr>
            <a:r>
              <a:rPr lang="en-US" sz="800" dirty="0">
                <a:solidFill>
                  <a:srgbClr val="030A18"/>
                </a:solidFill>
                <a:latin typeface="Courier New" pitchFamily="34" charset="0"/>
                <a:ea typeface="Courier New" pitchFamily="34" charset="-122"/>
                <a:cs typeface="Courier New" pitchFamily="34" charset="-120"/>
              </a:rPr>
              <a:t>{ "user_id": "&lt;uuid&gt;", "task": "Finish homework" }</a:t>
            </a:r>
            <a:endParaRPr lang="en-US" sz="800" dirty="0"/>
          </a:p>
          <a:p>
            <a:pPr marL="0" indent="0">
              <a:buNone/>
            </a:pPr>
            <a:r>
              <a:rPr lang="en-US" sz="800" dirty="0">
                <a:solidFill>
                  <a:srgbClr val="030A18"/>
                </a:solidFill>
                <a:latin typeface="Courier New" pitchFamily="34" charset="0"/>
                <a:ea typeface="Courier New" pitchFamily="34" charset="-122"/>
                <a:cs typeface="Courier New" pitchFamily="34" charset="-120"/>
              </a:rPr>
              <a:t>POST /rest/v1/rpc/search_todos</a:t>
            </a:r>
            <a:endParaRPr lang="en-US" sz="800" dirty="0"/>
          </a:p>
          <a:p>
            <a:pPr marL="0" indent="0">
              <a:buNone/>
            </a:pPr>
            <a:r>
              <a:rPr lang="en-US" sz="800" dirty="0">
                <a:solidFill>
                  <a:srgbClr val="030A18"/>
                </a:solidFill>
                <a:latin typeface="Courier New" pitchFamily="34" charset="0"/>
                <a:ea typeface="Courier New" pitchFamily="34" charset="-122"/>
                <a:cs typeface="Courier New" pitchFamily="34" charset="-120"/>
              </a:rPr>
              <a:t>{ "q": "homework" }</a:t>
            </a:r>
            <a:endParaRPr lang="en-US" sz="800" dirty="0"/>
          </a:p>
        </p:txBody>
      </p:sp>
      <p:sp>
        <p:nvSpPr>
          <p:cNvPr id="5" name="Text 3"/>
          <p:cNvSpPr/>
          <p:nvPr/>
        </p:nvSpPr>
        <p:spPr>
          <a:xfrm>
            <a:off x="457200" y="1097280"/>
            <a:ext cx="3840480" cy="274320"/>
          </a:xfrm>
          <a:prstGeom prst="rect">
            <a:avLst/>
          </a:prstGeom>
          <a:noFill/>
          <a:ln/>
        </p:spPr>
        <p:txBody>
          <a:bodyPr wrap="square" rtlCol="0" anchor="ctr"/>
          <a:lstStyle/>
          <a:p>
            <a:pPr marL="0" indent="0">
              <a:buNone/>
            </a:pPr>
            <a:r>
              <a:rPr lang="en-US" sz="1000" b="1" dirty="0">
                <a:solidFill>
                  <a:srgbClr val="030A18"/>
                </a:solidFill>
              </a:rPr>
              <a:t>SQL</a:t>
            </a:r>
            <a:endParaRPr lang="en-US" sz="1000" dirty="0"/>
          </a:p>
        </p:txBody>
      </p:sp>
      <p:sp>
        <p:nvSpPr>
          <p:cNvPr id="6" name="Text 4"/>
          <p:cNvSpPr/>
          <p:nvPr/>
        </p:nvSpPr>
        <p:spPr>
          <a:xfrm>
            <a:off x="4572000" y="1097280"/>
            <a:ext cx="4114800" cy="274320"/>
          </a:xfrm>
          <a:prstGeom prst="rect">
            <a:avLst/>
          </a:prstGeom>
          <a:noFill/>
          <a:ln/>
        </p:spPr>
        <p:txBody>
          <a:bodyPr wrap="square" rtlCol="0" anchor="ctr"/>
          <a:lstStyle/>
          <a:p>
            <a:pPr marL="0" indent="0">
              <a:buNone/>
            </a:pPr>
            <a:r>
              <a:rPr lang="en-US" sz="1000" b="1" dirty="0">
                <a:solidFill>
                  <a:srgbClr val="030A18"/>
                </a:solidFill>
              </a:rPr>
              <a:t>REST</a:t>
            </a:r>
            <a:endParaRPr lang="en-US" sz="1000" dirty="0"/>
          </a:p>
        </p:txBody>
      </p:sp>
      <p:sp>
        <p:nvSpPr>
          <p:cNvPr id="7" name="Text 5"/>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3"/>
              </a:rPr>
              <a:t>[3]</a:t>
            </a:r>
            <a:r>
              <a:rPr lang="en-US" sz="600" u="sng" dirty="0">
                <a:solidFill>
                  <a:srgbClr val="030A18"/>
                </a:solidFill>
              </a:rPr>
              <a:t>  </a:t>
            </a:r>
            <a:r>
              <a:rPr lang="en-US" sz="600" u="sng" dirty="0">
                <a:solidFill>
                  <a:srgbClr val="030A18"/>
                </a:solidFill>
                <a:hlinkClick r:id="rId4"/>
              </a:rPr>
              <a:t>[4]</a:t>
            </a:r>
            <a:endParaRPr lang="en-US" sz="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Postman Features &amp; Workflows</a:t>
            </a:r>
            <a:endParaRPr lang="en-US" sz="2400" dirty="0"/>
          </a:p>
        </p:txBody>
      </p:sp>
      <p:sp>
        <p:nvSpPr>
          <p:cNvPr id="3" name="Text 1"/>
          <p:cNvSpPr/>
          <p:nvPr/>
        </p:nvSpPr>
        <p:spPr>
          <a:xfrm>
            <a:off x="457200" y="1280160"/>
            <a:ext cx="5212080" cy="3200400"/>
          </a:xfrm>
          <a:prstGeom prst="rect">
            <a:avLst/>
          </a:prstGeom>
          <a:noFill/>
          <a:ln/>
        </p:spPr>
        <p:txBody>
          <a:bodyPr wrap="square" rtlCol="0" anchor="ctr"/>
          <a:lstStyle/>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Collaborate: Create workspaces, comment on requests and share collections.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Design APIs: Use Spec Hub and API Builder to define your API specification.</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Documentation: Generate and publish API docs from collections.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Monitoring: Schedule monitors to run tests and track performance.</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Governance &amp; Security: Apply organization‑wide rules and security checks.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Administration &amp; Reports: Manage team access and view usage analytics.</a:t>
            </a:r>
            <a:endParaRPr lang="en-US" sz="1200" dirty="0"/>
          </a:p>
        </p:txBody>
      </p:sp>
      <p:pic>
        <p:nvPicPr>
          <p:cNvPr id="4" name="Image 0" descr="/home/oai/share/9b477872-cbae-43d9-a609-9a6eecd0f834.png"/>
          <p:cNvPicPr>
            <a:picLocks noChangeAspect="1"/>
          </p:cNvPicPr>
          <p:nvPr/>
        </p:nvPicPr>
        <p:blipFill>
          <a:blip r:embed="rId3"/>
          <a:srcRect t="16667" b="16667"/>
          <a:stretch/>
        </p:blipFill>
        <p:spPr>
          <a:xfrm>
            <a:off x="5760720" y="1280160"/>
            <a:ext cx="3200400" cy="3200400"/>
          </a:xfrm>
          <a:prstGeom prst="rect">
            <a:avLst/>
          </a:prstGeom>
        </p:spPr>
      </p:pic>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[7]</a:t>
            </a:r>
            <a:r>
              <a:rPr lang="en-US" sz="600" u="sng" dirty="0">
                <a:solidFill>
                  <a:srgbClr val="030A18"/>
                </a:solidFill>
              </a:rPr>
              <a:t>  </a:t>
            </a:r>
            <a:r>
              <a:rPr lang="en-US" sz="600" u="sng" dirty="0">
                <a:solidFill>
                  <a:srgbClr val="030A18"/>
                </a:solidFill>
                <a:hlinkClick r:id="rId5"/>
              </a:rPr>
              <a:t>[7]</a:t>
            </a:r>
            <a:endParaRPr lang="en-US" sz="6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Using Postman with Supabase</a:t>
            </a:r>
            <a:endParaRPr lang="en-US" sz="2400" dirty="0"/>
          </a:p>
        </p:txBody>
      </p:sp>
      <p:sp>
        <p:nvSpPr>
          <p:cNvPr id="3" name="Text 1"/>
          <p:cNvSpPr/>
          <p:nvPr/>
        </p:nvSpPr>
        <p:spPr>
          <a:xfrm>
            <a:off x="457200" y="1280160"/>
            <a:ext cx="8229600" cy="3657600"/>
          </a:xfrm>
          <a:prstGeom prst="rect">
            <a:avLst/>
          </a:prstGeom>
          <a:noFill/>
          <a:ln/>
        </p:spPr>
        <p:txBody>
          <a:bodyPr wrap="square" rtlCol="0" anchor="ctr"/>
          <a:lstStyle/>
          <a:p>
            <a:pPr marL="190500" indent="-190500">
              <a:buSzPct val="100000"/>
              <a:buChar char="•"/>
            </a:pPr>
            <a:r>
              <a:rPr lang="en-US" sz="1200" dirty="0">
                <a:solidFill>
                  <a:srgbClr val="030A18"/>
                </a:solidFill>
                <a:latin typeface="Arial" pitchFamily="34" charset="0"/>
                <a:ea typeface="Arial" pitchFamily="34" charset="-122"/>
                <a:cs typeface="Arial" pitchFamily="34" charset="-120"/>
              </a:rPr>
              <a:t>Retrieve your project URL and API keys from the Supabase dashboard.</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Create a Postman environment with variables for base_url, apikey, access_token and service_role.</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Construct requests: set URL to {{base_url}}/rest/v1/&lt;table&gt; and include the apikey and Authorization headers.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Write tests using the pm API to validate responses and chain requests.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Schedule monitors to run your collection on a schedule and receive alerts.</a:t>
            </a:r>
            <a:endParaRPr lang="en-US" sz="1200" dirty="0"/>
          </a:p>
        </p:txBody>
      </p:sp>
      <p:sp>
        <p:nvSpPr>
          <p:cNvPr id="4"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3"/>
              </a:rPr>
              <a:t>[7]</a:t>
            </a:r>
            <a:r>
              <a:rPr lang="en-US" sz="600" u="sng" dirty="0">
                <a:solidFill>
                  <a:srgbClr val="030A18"/>
                </a:solidFill>
              </a:rPr>
              <a:t>  </a:t>
            </a:r>
            <a:r>
              <a:rPr lang="en-US" sz="600" u="sng" dirty="0">
                <a:solidFill>
                  <a:srgbClr val="030A18"/>
                </a:solidFill>
                <a:hlinkClick r:id="rId4"/>
              </a:rPr>
              <a:t>[3]</a:t>
            </a:r>
            <a:endParaRPr lang="en-US" sz="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Supabase: Augmenting PostgreSQL</a:t>
            </a:r>
            <a:endParaRPr lang="en-US" sz="2400" dirty="0"/>
          </a:p>
        </p:txBody>
      </p:sp>
      <p:sp>
        <p:nvSpPr>
          <p:cNvPr id="3" name="Text 1"/>
          <p:cNvSpPr/>
          <p:nvPr/>
        </p:nvSpPr>
        <p:spPr>
          <a:xfrm>
            <a:off x="457200" y="1280160"/>
            <a:ext cx="5212080" cy="3200400"/>
          </a:xfrm>
          <a:prstGeom prst="rect">
            <a:avLst/>
          </a:prstGeom>
          <a:noFill/>
          <a:ln/>
        </p:spPr>
        <p:txBody>
          <a:bodyPr wrap="square" rtlCol="0" anchor="ctr"/>
          <a:lstStyle/>
          <a:p>
            <a:pPr marL="190500" indent="-190500">
              <a:buSzPct val="100000"/>
              <a:buChar char="•"/>
            </a:pPr>
            <a:r>
              <a:rPr lang="en-US" sz="1200" dirty="0">
                <a:solidFill>
                  <a:srgbClr val="030A18"/>
                </a:solidFill>
                <a:latin typeface="Arial" pitchFamily="34" charset="0"/>
                <a:ea typeface="Arial" pitchFamily="34" charset="-122"/>
                <a:cs typeface="Arial" pitchFamily="34" charset="-120"/>
              </a:rPr>
              <a:t>Auto‑generated REST API via PostgREST: Reflect your schema into REST endpoints without writing code.</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GraphQL API: Query your data using GraphQL queries.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Realtime subscriptions &amp; presence: Receive database changes over WebSockets and broadcast messages.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Authentication &amp; Authorization: Email, social, phone and magic‑link logins with row‑level security policies.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Storage &amp; CDN: S3‑compatible file storage with CDN caching and image transformations.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Edge functions &amp; platform tooling: Globally deployed TypeScript functions, daily backups, branching and network restrictions.</a:t>
            </a:r>
            <a:endParaRPr lang="en-US" sz="1200" dirty="0"/>
          </a:p>
        </p:txBody>
      </p:sp>
      <p:pic>
        <p:nvPicPr>
          <p:cNvPr id="4" name="Image 0" descr="/home/oai/share/2d711b62-cd94-4dba-b646-e51c86bd2f0d.png"/>
          <p:cNvPicPr>
            <a:picLocks noChangeAspect="1"/>
          </p:cNvPicPr>
          <p:nvPr/>
        </p:nvPicPr>
        <p:blipFill>
          <a:blip r:embed="rId3"/>
          <a:srcRect l="16667" r="16667"/>
          <a:stretch/>
        </p:blipFill>
        <p:spPr>
          <a:xfrm>
            <a:off x="5760720" y="1280160"/>
            <a:ext cx="3200400" cy="3200400"/>
          </a:xfrm>
          <a:prstGeom prst="rect">
            <a:avLst/>
          </a:prstGeom>
        </p:spPr>
      </p:pic>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[1]</a:t>
            </a:r>
            <a:endParaRPr lang="en-US" sz="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411480"/>
            <a:ext cx="457200" cy="457200"/>
          </a:xfrm>
          <a:prstGeom prst="rect">
            <a:avLst/>
          </a:prstGeom>
        </p:spPr>
      </p:pic>
      <p:sp>
        <p:nvSpPr>
          <p:cNvPr id="3" name="Text 0"/>
          <p:cNvSpPr/>
          <p:nvPr/>
        </p:nvSpPr>
        <p:spPr>
          <a:xfrm>
            <a:off x="1005840" y="411480"/>
            <a:ext cx="7772400" cy="548640"/>
          </a:xfrm>
          <a:prstGeom prst="rect">
            <a:avLst/>
          </a:prstGeom>
          <a:noFill/>
          <a:ln/>
        </p:spPr>
        <p:txBody>
          <a:bodyPr wrap="square" rtlCol="0" anchor="ctr"/>
          <a:lstStyle/>
          <a:p>
            <a:pPr marL="0" indent="0">
              <a:buNone/>
            </a:pPr>
            <a:r>
              <a:rPr lang="en-US" sz="2400" b="1" dirty="0">
                <a:solidFill>
                  <a:srgbClr val="030A18"/>
                </a:solidFill>
              </a:rPr>
              <a:t>PostgREST: Database as API</a:t>
            </a:r>
            <a:endParaRPr lang="en-US" sz="2400" dirty="0"/>
          </a:p>
        </p:txBody>
      </p:sp>
      <p:sp>
        <p:nvSpPr>
          <p:cNvPr id="4" name="Text 1"/>
          <p:cNvSpPr/>
          <p:nvPr/>
        </p:nvSpPr>
        <p:spPr>
          <a:xfrm>
            <a:off x="457200" y="1097280"/>
            <a:ext cx="8229600" cy="3474720"/>
          </a:xfrm>
          <a:prstGeom prst="rect">
            <a:avLst/>
          </a:prstGeom>
          <a:noFill/>
          <a:ln/>
        </p:spPr>
        <p:txBody>
          <a:bodyPr wrap="square" rtlCol="0" anchor="ctr"/>
          <a:lstStyle/>
          <a:p>
            <a:pPr marL="190500" indent="-190500">
              <a:buSzPct val="100000"/>
              <a:buChar char="•"/>
            </a:pPr>
            <a:r>
              <a:rPr lang="en-US" sz="1200" dirty="0">
                <a:solidFill>
                  <a:srgbClr val="030A18"/>
                </a:solidFill>
                <a:latin typeface="Arial" pitchFamily="34" charset="0"/>
                <a:ea typeface="Arial" pitchFamily="34" charset="-122"/>
                <a:cs typeface="Arial" pitchFamily="34" charset="-120"/>
              </a:rPr>
              <a:t>Database as single source of truth: API endpoints mirror tables, views and functions, eliminating duplicate business logic.</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Declarative &amp; performant: Use SQL and PostgreSQL’s query planner rather than imperatively looping in code.</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Leak‑proof abstraction: Define new endpoints using SQL views with predictable performance characteristics.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Focused scope: Handles CRUD and authorization; leave routing and caching to other tools.</a:t>
            </a:r>
            <a:endParaRPr lang="en-US" sz="1200" dirty="0"/>
          </a:p>
        </p:txBody>
      </p:sp>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5"/>
              </a:rPr>
              <a:t>[2]</a:t>
            </a:r>
            <a:endParaRPr lang="en-US" sz="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411480"/>
            <a:ext cx="457200" cy="457200"/>
          </a:xfrm>
          <a:prstGeom prst="rect">
            <a:avLst/>
          </a:prstGeom>
        </p:spPr>
      </p:pic>
      <p:sp>
        <p:nvSpPr>
          <p:cNvPr id="3" name="Text 0"/>
          <p:cNvSpPr/>
          <p:nvPr/>
        </p:nvSpPr>
        <p:spPr>
          <a:xfrm>
            <a:off x="1005840" y="411480"/>
            <a:ext cx="7772400" cy="548640"/>
          </a:xfrm>
          <a:prstGeom prst="rect">
            <a:avLst/>
          </a:prstGeom>
          <a:noFill/>
          <a:ln/>
        </p:spPr>
        <p:txBody>
          <a:bodyPr wrap="square" rtlCol="0" anchor="ctr"/>
          <a:lstStyle/>
          <a:p>
            <a:pPr marL="0" indent="0">
              <a:buNone/>
            </a:pPr>
            <a:r>
              <a:rPr lang="en-US" sz="2400" b="1" dirty="0">
                <a:solidFill>
                  <a:srgbClr val="030A18"/>
                </a:solidFill>
              </a:rPr>
              <a:t>Supabase /rest/v1 API</a:t>
            </a:r>
            <a:endParaRPr lang="en-US" sz="2400" dirty="0"/>
          </a:p>
        </p:txBody>
      </p:sp>
      <p:sp>
        <p:nvSpPr>
          <p:cNvPr id="4" name="Text 1"/>
          <p:cNvSpPr/>
          <p:nvPr/>
        </p:nvSpPr>
        <p:spPr>
          <a:xfrm>
            <a:off x="457200" y="1097280"/>
            <a:ext cx="8229600" cy="3474720"/>
          </a:xfrm>
          <a:prstGeom prst="rect">
            <a:avLst/>
          </a:prstGeom>
          <a:noFill/>
          <a:ln/>
        </p:spPr>
        <p:txBody>
          <a:bodyPr wrap="square" rtlCol="0" anchor="ctr"/>
          <a:lstStyle/>
          <a:p>
            <a:pPr marL="190500" indent="-190500">
              <a:buSzPct val="100000"/>
              <a:buChar char="•"/>
            </a:pPr>
            <a:r>
              <a:rPr lang="en-US" sz="1200" dirty="0">
                <a:solidFill>
                  <a:srgbClr val="030A18"/>
                </a:solidFill>
                <a:latin typeface="Arial" pitchFamily="34" charset="0"/>
                <a:ea typeface="Arial" pitchFamily="34" charset="-122"/>
                <a:cs typeface="Arial" pitchFamily="34" charset="-120"/>
              </a:rPr>
              <a:t>Auto‑generated &amp; instant: Schema changes are reflected immediately in your API.</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Self‑documenting: The dashboard generates documentation for your endpoints.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Secure &amp; governed: Enforces row‑level security and key‑based auth via an API gateway.</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Fast &amp; scalable: Single SQL statements yield high throughput; ideal for serverless workloads.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Comprehensive capabilities: CRUD operations, nested relationships, views, materialized views, foreign tables and functions with roles and grants.</a:t>
            </a:r>
            <a:endParaRPr lang="en-US" sz="1200" dirty="0"/>
          </a:p>
        </p:txBody>
      </p:sp>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5"/>
              </a:rPr>
              <a:t>[3]</a:t>
            </a:r>
            <a:endParaRPr lang="en-US" sz="6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Postman: API Development &amp; Testing</a:t>
            </a:r>
            <a:endParaRPr lang="en-US" sz="2400" dirty="0"/>
          </a:p>
        </p:txBody>
      </p:sp>
      <p:sp>
        <p:nvSpPr>
          <p:cNvPr id="3" name="Text 1"/>
          <p:cNvSpPr/>
          <p:nvPr/>
        </p:nvSpPr>
        <p:spPr>
          <a:xfrm>
            <a:off x="457200" y="1371600"/>
            <a:ext cx="5212080" cy="3291840"/>
          </a:xfrm>
          <a:prstGeom prst="rect">
            <a:avLst/>
          </a:prstGeom>
          <a:noFill/>
          <a:ln/>
        </p:spPr>
        <p:txBody>
          <a:bodyPr wrap="square" rtlCol="0" anchor="ctr"/>
          <a:lstStyle/>
          <a:p>
            <a:pPr marL="190500" indent="-190500">
              <a:buSzPct val="100000"/>
              <a:buChar char="•"/>
            </a:pPr>
            <a:r>
              <a:rPr lang="en-US" sz="1200" dirty="0">
                <a:solidFill>
                  <a:srgbClr val="030A18"/>
                </a:solidFill>
                <a:latin typeface="Arial" pitchFamily="34" charset="0"/>
                <a:ea typeface="Arial" pitchFamily="34" charset="-122"/>
                <a:cs typeface="Arial" pitchFamily="34" charset="-120"/>
              </a:rPr>
              <a:t>Send &amp; receive requests: Work with GET, POST, PUT, PATCH and DELETE using query params, headers and body data.</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Authentication helpers: Attach API keys, tokens, OAuth or Basic Auth effortlessly.</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Collections &amp; collaboration: Organize requests into collections, share with teammates and reuse across projects.</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Automated tests &amp; monitors: Write JavaScript tests and schedule monitors to validate your API continuously.</a:t>
            </a:r>
            <a:endParaRPr lang="en-US" sz="1200" dirty="0"/>
          </a:p>
          <a:p>
            <a:pPr marL="190500" indent="-190500">
              <a:buSzPct val="100000"/>
              <a:buChar char="•"/>
            </a:pPr>
            <a:r>
              <a:rPr lang="en-US" sz="1200" dirty="0">
                <a:solidFill>
                  <a:srgbClr val="030A18"/>
                </a:solidFill>
                <a:latin typeface="Arial" pitchFamily="34" charset="0"/>
                <a:ea typeface="Arial" pitchFamily="34" charset="-122"/>
                <a:cs typeface="Arial" pitchFamily="34" charset="-120"/>
              </a:rPr>
              <a:t>Docs &amp; mocking: Generate documentation from your collections and spin up mock servers during development.</a:t>
            </a:r>
            <a:endParaRPr lang="en-US" sz="1200" dirty="0"/>
          </a:p>
        </p:txBody>
      </p:sp>
      <p:pic>
        <p:nvPicPr>
          <p:cNvPr id="4" name="Image 0" descr="/home/oai/share/8fdef227-7b1e-4a9e-8bf9-5b95038d0380.png"/>
          <p:cNvPicPr>
            <a:picLocks noChangeAspect="1"/>
          </p:cNvPicPr>
          <p:nvPr/>
        </p:nvPicPr>
        <p:blipFill>
          <a:blip r:embed="rId3"/>
          <a:srcRect l="17593" r="17593"/>
          <a:stretch/>
        </p:blipFill>
        <p:spPr>
          <a:xfrm>
            <a:off x="5760720" y="1371600"/>
            <a:ext cx="3200400" cy="3291840"/>
          </a:xfrm>
          <a:prstGeom prst="rect">
            <a:avLst/>
          </a:prstGeom>
        </p:spPr>
      </p:pic>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[4]</a:t>
            </a:r>
            <a:endParaRPr lang="en-US" sz="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7200" y="411480"/>
            <a:ext cx="457200" cy="457200"/>
          </a:xfrm>
          <a:prstGeom prst="rect">
            <a:avLst/>
          </a:prstGeom>
        </p:spPr>
      </p:pic>
      <p:sp>
        <p:nvSpPr>
          <p:cNvPr id="3" name="Text 0"/>
          <p:cNvSpPr/>
          <p:nvPr/>
        </p:nvSpPr>
        <p:spPr>
          <a:xfrm>
            <a:off x="1005840" y="411480"/>
            <a:ext cx="7772400" cy="548640"/>
          </a:xfrm>
          <a:prstGeom prst="rect">
            <a:avLst/>
          </a:prstGeom>
          <a:noFill/>
          <a:ln/>
        </p:spPr>
        <p:txBody>
          <a:bodyPr wrap="square" rtlCol="0" anchor="ctr"/>
          <a:lstStyle/>
          <a:p>
            <a:pPr marL="0" indent="0">
              <a:buNone/>
            </a:pPr>
            <a:r>
              <a:rPr lang="en-US" sz="2400" b="1" dirty="0">
                <a:solidFill>
                  <a:srgbClr val="030A18"/>
                </a:solidFill>
              </a:rPr>
              <a:t>Testing Supabase APIs with Postman</a:t>
            </a:r>
            <a:endParaRPr lang="en-US" sz="2400" dirty="0"/>
          </a:p>
        </p:txBody>
      </p:sp>
      <p:sp>
        <p:nvSpPr>
          <p:cNvPr id="4" name="Text 1"/>
          <p:cNvSpPr/>
          <p:nvPr/>
        </p:nvSpPr>
        <p:spPr>
          <a:xfrm>
            <a:off x="457200" y="1188720"/>
            <a:ext cx="8229600" cy="3200400"/>
          </a:xfrm>
          <a:prstGeom prst="rect">
            <a:avLst/>
          </a:prstGeom>
          <a:noFill/>
          <a:ln/>
        </p:spPr>
        <p:txBody>
          <a:bodyPr wrap="square" rtlCol="0" anchor="ctr"/>
          <a:lstStyle/>
          <a:p>
            <a:pPr marL="0" indent="0">
              <a:buNone/>
            </a:pPr>
            <a:r>
              <a:rPr lang="en-US" sz="1200" dirty="0">
                <a:solidFill>
                  <a:srgbClr val="030A18"/>
                </a:solidFill>
              </a:rPr>
              <a:t>1. Find your project’s API URL (https://&lt;project_ref&gt;.supabase.co/rest/v1) and an API key from the Supabase dashboard.
2. Create a new request in Postman and set the URL to an endpoint, e.g., /users?select=id,name.
3. Add an ApiKey header with your Supabase key or use the Bearer token helper.
4. Choose the appropriate HTTP method (GET to read, POST to insert, PATCH to update or DELETE to remove).
5. Send the request and inspect the JSON response; add tests and chain requests as needed.
</a:t>
            </a:r>
            <a:endParaRPr lang="en-US" sz="1200" dirty="0"/>
          </a:p>
        </p:txBody>
      </p:sp>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5"/>
              </a:rPr>
              <a:t>[3]</a:t>
            </a:r>
            <a:r>
              <a:rPr lang="en-US" sz="600" u="sng" dirty="0">
                <a:solidFill>
                  <a:srgbClr val="030A18"/>
                </a:solidFill>
              </a:rPr>
              <a:t>  </a:t>
            </a:r>
            <a:r>
              <a:rPr lang="en-US" sz="600" u="sng" dirty="0">
                <a:solidFill>
                  <a:srgbClr val="030A18"/>
                </a:solidFill>
                <a:hlinkClick r:id="rId6"/>
              </a:rPr>
              <a:t>[4]</a:t>
            </a:r>
            <a:endParaRPr lang="en-US" sz="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Conclusion</a:t>
            </a:r>
            <a:endParaRPr lang="en-US" sz="2400" dirty="0"/>
          </a:p>
        </p:txBody>
      </p:sp>
      <p:sp>
        <p:nvSpPr>
          <p:cNvPr id="3" name="Text 1"/>
          <p:cNvSpPr/>
          <p:nvPr/>
        </p:nvSpPr>
        <p:spPr>
          <a:xfrm>
            <a:off x="457200" y="1280160"/>
            <a:ext cx="8229600" cy="3383280"/>
          </a:xfrm>
          <a:prstGeom prst="rect">
            <a:avLst/>
          </a:prstGeom>
          <a:noFill/>
          <a:ln/>
        </p:spPr>
        <p:txBody>
          <a:bodyPr wrap="square" rtlCol="0" anchor="ctr"/>
          <a:lstStyle/>
          <a:p>
            <a:pPr marL="0" indent="0">
              <a:buNone/>
            </a:pPr>
            <a:r>
              <a:rPr lang="en-US" sz="1200" dirty="0">
                <a:solidFill>
                  <a:srgbClr val="030A18"/>
                </a:solidFill>
              </a:rPr>
              <a:t>Supabase extends PostgreSQL with realtime updates, authentication, storage, edge functions and auto‑generated APIs via PostgREST.
The /rest/v1 endpoint exposes your database schema as a secure, performant REST interface that requires no server code.
Postman empowers you to explore, test and document these APIs through a rich suite of request helpers, collections, monitors and docs.
Together, these tools provide a powerful learning platform for students pursuing software engineering, IT, database administration, project management or cybersecurity roles.
In this course you will practice efficient SQL query strategies, implement row‑level security, administer your database and build professional‑grade APIs.</a:t>
            </a:r>
            <a:endParaRPr lang="en-US" sz="1200" dirty="0"/>
          </a:p>
        </p:txBody>
      </p:sp>
      <p:sp>
        <p:nvSpPr>
          <p:cNvPr id="4"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3"/>
              </a:rPr>
              <a:t>[1]</a:t>
            </a:r>
            <a:r>
              <a:rPr lang="en-US" sz="600" u="sng" dirty="0">
                <a:solidFill>
                  <a:srgbClr val="030A18"/>
                </a:solidFill>
              </a:rPr>
              <a:t>  </a:t>
            </a:r>
            <a:r>
              <a:rPr lang="en-US" sz="600" u="sng" dirty="0">
                <a:solidFill>
                  <a:srgbClr val="030A18"/>
                </a:solidFill>
                <a:hlinkClick r:id="rId4"/>
              </a:rPr>
              <a:t>[2]</a:t>
            </a:r>
            <a:r>
              <a:rPr lang="en-US" sz="600" u="sng" dirty="0">
                <a:solidFill>
                  <a:srgbClr val="030A18"/>
                </a:solidFill>
              </a:rPr>
              <a:t>  </a:t>
            </a:r>
            <a:r>
              <a:rPr lang="en-US" sz="600" u="sng" dirty="0">
                <a:solidFill>
                  <a:srgbClr val="030A18"/>
                </a:solidFill>
                <a:hlinkClick r:id="rId5"/>
              </a:rPr>
              <a:t>[3]</a:t>
            </a:r>
            <a:r>
              <a:rPr lang="en-US" sz="600" u="sng" dirty="0">
                <a:solidFill>
                  <a:srgbClr val="030A18"/>
                </a:solidFill>
              </a:rPr>
              <a:t>  </a:t>
            </a:r>
            <a:r>
              <a:rPr lang="en-US" sz="600" u="sng" dirty="0">
                <a:solidFill>
                  <a:srgbClr val="030A18"/>
                </a:solidFill>
                <a:hlinkClick r:id="rId6"/>
              </a:rPr>
              <a:t>[4]</a:t>
            </a:r>
            <a:endParaRPr lang="en-US" sz="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Supabase: Architecture &amp; Features</a:t>
            </a:r>
            <a:endParaRPr lang="en-US" sz="2400" dirty="0"/>
          </a:p>
        </p:txBody>
      </p:sp>
      <p:sp>
        <p:nvSpPr>
          <p:cNvPr id="3" name="Text 1"/>
          <p:cNvSpPr/>
          <p:nvPr/>
        </p:nvSpPr>
        <p:spPr>
          <a:xfrm>
            <a:off x="457200" y="1280160"/>
            <a:ext cx="5212080" cy="3200400"/>
          </a:xfrm>
          <a:prstGeom prst="rect">
            <a:avLst/>
          </a:prstGeom>
          <a:noFill/>
          <a:ln/>
        </p:spPr>
        <p:txBody>
          <a:bodyPr wrap="square" rtlCol="0" anchor="ctr"/>
          <a:lstStyle/>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Full Postgres database with direct SQL access and extensions.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Layers services like authentication, storage, realtime and vector search on top of Postgres.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Database branching &amp; daily backups for safe experimentation.</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Integrated dashboard for management and monitoring.</a:t>
            </a:r>
            <a:endParaRPr lang="en-US" sz="1200" dirty="0"/>
          </a:p>
        </p:txBody>
      </p:sp>
      <p:pic>
        <p:nvPicPr>
          <p:cNvPr id="4" name="Image 0" descr="/home/oai/share/431e67c8-3b63-4147-83c4-f415d70acd54.png"/>
          <p:cNvPicPr>
            <a:picLocks noChangeAspect="1"/>
          </p:cNvPicPr>
          <p:nvPr/>
        </p:nvPicPr>
        <p:blipFill>
          <a:blip r:embed="rId3"/>
          <a:srcRect/>
          <a:stretch/>
        </p:blipFill>
        <p:spPr>
          <a:xfrm>
            <a:off x="5760720" y="1280160"/>
            <a:ext cx="3200400" cy="3200400"/>
          </a:xfrm>
          <a:prstGeom prst="rect">
            <a:avLst/>
          </a:prstGeom>
        </p:spPr>
      </p:pic>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[1]</a:t>
            </a:r>
            <a:endParaRPr lang="en-US" sz="6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a:effectLst/>
      </p:bgPr>
    </p:bg>
    <p:spTree>
      <p:nvGrpSpPr>
        <p:cNvPr id="1" name=""/>
        <p:cNvGrpSpPr/>
        <p:nvPr/>
      </p:nvGrpSpPr>
      <p:grpSpPr>
        <a:xfrm>
          <a:off x="0" y="0"/>
          <a:ext cx="0" cy="0"/>
          <a:chOff x="0" y="0"/>
          <a:chExt cx="0" cy="0"/>
        </a:xfrm>
      </p:grpSpPr>
      <p:sp>
        <p:nvSpPr>
          <p:cNvPr id="2" name="Text 0"/>
          <p:cNvSpPr/>
          <p:nvPr/>
        </p:nvSpPr>
        <p:spPr>
          <a:xfrm>
            <a:off x="274320" y="274320"/>
            <a:ext cx="8595360" cy="502920"/>
          </a:xfrm>
          <a:prstGeom prst="rect">
            <a:avLst/>
          </a:prstGeom>
          <a:noFill/>
          <a:ln/>
        </p:spPr>
        <p:txBody>
          <a:bodyPr wrap="square" rtlCol="0" anchor="ctr"/>
          <a:lstStyle/>
          <a:p>
            <a:pPr marL="0" indent="0">
              <a:buNone/>
            </a:pPr>
            <a:r>
              <a:rPr lang="en-US" sz="2400" dirty="0">
                <a:solidFill>
                  <a:srgbClr val="000000"/>
                </a:solidFill>
                <a:latin typeface="Arial" pitchFamily="34" charset="0"/>
                <a:ea typeface="Arial" pitchFamily="34" charset="-122"/>
                <a:cs typeface="Arial" pitchFamily="34" charset="-120"/>
              </a:rPr>
              <a:t>What Supabase Adds to PostgreSQL</a:t>
            </a:r>
            <a:endParaRPr lang="en-US" sz="2400" dirty="0"/>
          </a:p>
        </p:txBody>
      </p:sp>
      <p:sp>
        <p:nvSpPr>
          <p:cNvPr id="3" name="Text 1"/>
          <p:cNvSpPr/>
          <p:nvPr/>
        </p:nvSpPr>
        <p:spPr>
          <a:xfrm>
            <a:off x="457200" y="1280160"/>
            <a:ext cx="5212080" cy="3200400"/>
          </a:xfrm>
          <a:prstGeom prst="rect">
            <a:avLst/>
          </a:prstGeom>
          <a:noFill/>
          <a:ln/>
        </p:spPr>
        <p:txBody>
          <a:bodyPr wrap="square" rtlCol="0" anchor="ctr"/>
          <a:lstStyle/>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API layer: REST &amp; GraphQL endpoints vs SQL only.</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Authentication &amp; RLS integrated with user management.</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Realtime streaming over WebSockets.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Object storage with CDN caching.</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Edge functions &amp; scheduled jobs.</a:t>
            </a:r>
            <a:endParaRPr lang="en-US" sz="1200" dirty="0"/>
          </a:p>
          <a:p>
            <a:pPr marL="190500" indent="-190500">
              <a:spcAft>
                <a:spcPts val="360"/>
              </a:spcAft>
              <a:buSzPct val="100000"/>
              <a:buChar char="•"/>
            </a:pPr>
            <a:r>
              <a:rPr lang="en-US" sz="1200" dirty="0">
                <a:solidFill>
                  <a:srgbClr val="030A18"/>
                </a:solidFill>
                <a:latin typeface="Arial" pitchFamily="34" charset="0"/>
                <a:ea typeface="Arial" pitchFamily="34" charset="-122"/>
                <a:cs typeface="Arial" pitchFamily="34" charset="-120"/>
              </a:rPr>
              <a:t>Vector embeddings &amp; branching for modern workloads.</a:t>
            </a:r>
            <a:endParaRPr lang="en-US" sz="1200" dirty="0"/>
          </a:p>
        </p:txBody>
      </p:sp>
      <p:pic>
        <p:nvPicPr>
          <p:cNvPr id="4" name="Image 0" descr="/home/oai/share/51871f4e-3aa2-497e-9328-5e2f29e70ac6.png"/>
          <p:cNvPicPr>
            <a:picLocks noChangeAspect="1"/>
          </p:cNvPicPr>
          <p:nvPr/>
        </p:nvPicPr>
        <p:blipFill>
          <a:blip r:embed="rId3"/>
          <a:srcRect l="16667" r="16667"/>
          <a:stretch/>
        </p:blipFill>
        <p:spPr>
          <a:xfrm>
            <a:off x="5760720" y="1280160"/>
            <a:ext cx="3200400" cy="3200400"/>
          </a:xfrm>
          <a:prstGeom prst="rect">
            <a:avLst/>
          </a:prstGeom>
        </p:spPr>
      </p:pic>
      <p:sp>
        <p:nvSpPr>
          <p:cNvPr id="5" name="Text 2"/>
          <p:cNvSpPr/>
          <p:nvPr/>
        </p:nvSpPr>
        <p:spPr>
          <a:xfrm>
            <a:off x="365760" y="4777740"/>
            <a:ext cx="8412480" cy="228600"/>
          </a:xfrm>
          <a:prstGeom prst="rect">
            <a:avLst/>
          </a:prstGeom>
          <a:noFill/>
          <a:ln/>
        </p:spPr>
        <p:txBody>
          <a:bodyPr wrap="square" rtlCol="0" anchor="ctr"/>
          <a:lstStyle/>
          <a:p>
            <a:pPr marL="0" indent="0">
              <a:buNone/>
            </a:pPr>
            <a:r>
              <a:rPr lang="en-US" sz="600" u="sng" dirty="0">
                <a:solidFill>
                  <a:srgbClr val="030A18"/>
                </a:solidFill>
                <a:hlinkClick r:id="rId4"/>
              </a:rPr>
              <a:t>[1]</a:t>
            </a:r>
            <a:r>
              <a:rPr lang="en-US" sz="600" u="sng" dirty="0">
                <a:solidFill>
                  <a:srgbClr val="030A18"/>
                </a:solidFill>
              </a:rPr>
              <a:t>  </a:t>
            </a:r>
            <a:r>
              <a:rPr lang="en-US" sz="600" u="sng" dirty="0">
                <a:solidFill>
                  <a:srgbClr val="030A18"/>
                </a:solidFill>
                <a:hlinkClick r:id="rId5"/>
              </a:rPr>
              <a:t>[3]</a:t>
            </a:r>
            <a:endParaRPr lang="en-US" sz="6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28</TotalTime>
  <Words>3650</Words>
  <Application>Microsoft Macintosh PowerPoint</Application>
  <PresentationFormat>On-screen Show (16:9)</PresentationFormat>
  <Paragraphs>153</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Atilio Barreda</cp:lastModifiedBy>
  <cp:revision>2</cp:revision>
  <dcterms:created xsi:type="dcterms:W3CDTF">2025-09-09T18:20:16Z</dcterms:created>
  <dcterms:modified xsi:type="dcterms:W3CDTF">2025-09-09T19:03:12Z</dcterms:modified>
</cp:coreProperties>
</file>